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0.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20" r:id="rId4"/>
    <p:sldMasterId id="2147483780" r:id="rId5"/>
    <p:sldMasterId id="2147483791" r:id="rId6"/>
    <p:sldMasterId id="2147483802" r:id="rId7"/>
    <p:sldMasterId id="2147483814" r:id="rId8"/>
    <p:sldMasterId id="2147483826" r:id="rId9"/>
  </p:sldMasterIdLst>
  <p:notesMasterIdLst>
    <p:notesMasterId r:id="rId25"/>
  </p:notesMasterIdLst>
  <p:sldIdLst>
    <p:sldId id="264" r:id="rId10"/>
    <p:sldId id="350" r:id="rId11"/>
    <p:sldId id="375" r:id="rId12"/>
    <p:sldId id="416" r:id="rId13"/>
    <p:sldId id="383" r:id="rId14"/>
    <p:sldId id="382" r:id="rId15"/>
    <p:sldId id="406" r:id="rId16"/>
    <p:sldId id="408" r:id="rId17"/>
    <p:sldId id="409" r:id="rId18"/>
    <p:sldId id="390" r:id="rId19"/>
    <p:sldId id="412" r:id="rId20"/>
    <p:sldId id="413" r:id="rId21"/>
    <p:sldId id="414" r:id="rId22"/>
    <p:sldId id="415" r:id="rId23"/>
    <p:sldId id="344" r:id="rId24"/>
  </p:sldIdLst>
  <p:sldSz cx="12192000" cy="6858000"/>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690"/>
    <a:srgbClr val="D9E3ED"/>
    <a:srgbClr val="17548F"/>
    <a:srgbClr val="4DB664"/>
    <a:srgbClr val="E1F4FF"/>
    <a:srgbClr val="0D539A"/>
    <a:srgbClr val="4CB563"/>
    <a:srgbClr val="0C519C"/>
    <a:srgbClr val="E8F3DA"/>
    <a:srgbClr val="0446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93970" autoAdjust="0"/>
  </p:normalViewPr>
  <p:slideViewPr>
    <p:cSldViewPr snapToGrid="0">
      <p:cViewPr varScale="1">
        <p:scale>
          <a:sx n="64" d="100"/>
          <a:sy n="64" d="100"/>
        </p:scale>
        <p:origin x="67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72"/>
    </p:cViewPr>
  </p:sorterViewPr>
  <p:notesViewPr>
    <p:cSldViewPr snapToGrid="0">
      <p:cViewPr varScale="1">
        <p:scale>
          <a:sx n="47" d="100"/>
          <a:sy n="47" d="100"/>
        </p:scale>
        <p:origin x="273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DF608F58-B218-4C48-9A81-6468AD133CF4}" type="datetimeFigureOut">
              <a:rPr lang="en-US" smtClean="0"/>
              <a:t>11/27/2018</a:t>
            </a:fld>
            <a:endParaRPr lang="en-US"/>
          </a:p>
        </p:txBody>
      </p:sp>
      <p:sp>
        <p:nvSpPr>
          <p:cNvPr id="4" name="Slide Image Placeholder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B2710023-091F-4ED3-A4B6-AB96E340A294}" type="slidenum">
              <a:rPr lang="en-US" smtClean="0"/>
              <a:t>‹#›</a:t>
            </a:fld>
            <a:endParaRPr lang="en-US"/>
          </a:p>
        </p:txBody>
      </p:sp>
    </p:spTree>
    <p:extLst>
      <p:ext uri="{BB962C8B-B14F-4D97-AF65-F5344CB8AC3E}">
        <p14:creationId xmlns:p14="http://schemas.microsoft.com/office/powerpoint/2010/main" val="2762464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710023-091F-4ED3-A4B6-AB96E340A294}" type="slidenum">
              <a:rPr lang="en-US" smtClean="0"/>
              <a:t>1</a:t>
            </a:fld>
            <a:endParaRPr lang="en-US" dirty="0"/>
          </a:p>
        </p:txBody>
      </p:sp>
    </p:spTree>
    <p:extLst>
      <p:ext uri="{BB962C8B-B14F-4D97-AF65-F5344CB8AC3E}">
        <p14:creationId xmlns:p14="http://schemas.microsoft.com/office/powerpoint/2010/main" val="291748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95E5F8-5963-4BA6-B673-EE11958BA8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605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95E5F8-5963-4BA6-B673-EE11958BA8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248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95E5F8-5963-4BA6-B673-EE11958BA8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08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95E5F8-5963-4BA6-B673-EE11958BA8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404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710023-091F-4ED3-A4B6-AB96E340A294}" type="slidenum">
              <a:rPr lang="en-US" smtClean="0"/>
              <a:t>15</a:t>
            </a:fld>
            <a:endParaRPr lang="en-US"/>
          </a:p>
        </p:txBody>
      </p:sp>
    </p:spTree>
    <p:extLst>
      <p:ext uri="{BB962C8B-B14F-4D97-AF65-F5344CB8AC3E}">
        <p14:creationId xmlns:p14="http://schemas.microsoft.com/office/powerpoint/2010/main" val="325518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00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48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Partnerships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my presentation today, the idea of us all working together to improve cities is a constant theme. Partnerships are integral to GPSC.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 me particularly highlight our Knowledge Partners. They share knowledge from their experiences in developed countries, such as State California, the City of Aarhus, and Cities in Japan. We were very glad yesterday to have UN-Habitat join GPSC as a Knowledge Partner.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GPSC also supports national-level platforms which translate global knowledge to their local contexts. This helps GPSC reach out to many more cities. Brazil’s national platform of 260 cities is one such example. With this connection to the national platforms, the GPSC aims to expand to include 500 cities as part of its knowledge network.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GPSC ecosystem of partnership, together with the cities, is the strength of the Sustainable Cities Impact Program to provide comprehensive and solid support to our cities.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42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With the third example, I would like to stress the importance of the intersection of planning and financing. These two must go hand in hand for development projects to be implementable and to optimize their environmental benefits.</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The focus here is for cities to: (1) become financially sustainable and develop creditworthiness; (2) improve their revenue streams and smart investments; and (3) to implement market-based financing options, such as Public-private Partnerships.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Yesterday at GPSC’s event, the International Finance Corporation joined the platform as its first Investment Partner. This will offer our member cities a tremendous opportunity to further leverage their GEF funding with private sector financing.</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Let me also mention GPSC’s collaboration with the group of International Financial Institutions. Through this range of financing options, cities have a much better opportunity to finance their projects for environmental benefits.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98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89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10023-091F-4ED3-A4B6-AB96E340A2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87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95E5F8-5963-4BA6-B673-EE11958BA8C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51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1825935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46077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386010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864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1FDD167-636A-4BDE-89F7-920A49AB7538}"/>
              </a:ext>
            </a:extLst>
          </p:cNvPr>
          <p:cNvCxnSpPr>
            <a:cxnSpLocks/>
          </p:cNvCxnSpPr>
          <p:nvPr userDrawn="1"/>
        </p:nvCxnSpPr>
        <p:spPr>
          <a:xfrm flipH="1">
            <a:off x="-138690" y="465822"/>
            <a:ext cx="3432608" cy="0"/>
          </a:xfrm>
          <a:prstGeom prst="straightConnector1">
            <a:avLst/>
          </a:prstGeom>
          <a:ln w="50800" cap="rnd">
            <a:solidFill>
              <a:srgbClr val="54AD5B"/>
            </a:solidFill>
            <a:round/>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40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2E7E0E8-D534-4648-B4C3-11358C757164}"/>
              </a:ext>
            </a:extLst>
          </p:cNvPr>
          <p:cNvSpPr txBox="1"/>
          <p:nvPr userDrawn="1"/>
        </p:nvSpPr>
        <p:spPr>
          <a:xfrm>
            <a:off x="864734" y="1437325"/>
            <a:ext cx="10299135" cy="584775"/>
          </a:xfrm>
          <a:prstGeom prst="rect">
            <a:avLst/>
          </a:prstGeom>
          <a:noFill/>
        </p:spPr>
        <p:txBody>
          <a:bodyPr wrap="square" rtlCol="0">
            <a:spAutoFit/>
          </a:bodyPr>
          <a:lstStyle/>
          <a:p>
            <a:r>
              <a:rPr lang="en-US" sz="3200" b="1" dirty="0">
                <a:solidFill>
                  <a:srgbClr val="0062AC"/>
                </a:solidFill>
              </a:rPr>
              <a:t>Basic Facts</a:t>
            </a:r>
            <a:endParaRPr lang="en-US" sz="2000" b="1" dirty="0">
              <a:solidFill>
                <a:srgbClr val="0062AC"/>
              </a:solidFill>
            </a:endParaRPr>
          </a:p>
        </p:txBody>
      </p:sp>
      <p:cxnSp>
        <p:nvCxnSpPr>
          <p:cNvPr id="22" name="Straight Arrow Connector 21">
            <a:extLst>
              <a:ext uri="{FF2B5EF4-FFF2-40B4-BE49-F238E27FC236}">
                <a16:creationId xmlns:a16="http://schemas.microsoft.com/office/drawing/2014/main" id="{CCDA0D05-E4EB-4F32-A44F-47501E3ECF0E}"/>
              </a:ext>
            </a:extLst>
          </p:cNvPr>
          <p:cNvCxnSpPr>
            <a:cxnSpLocks/>
          </p:cNvCxnSpPr>
          <p:nvPr userDrawn="1"/>
        </p:nvCxnSpPr>
        <p:spPr>
          <a:xfrm flipH="1">
            <a:off x="0" y="1762359"/>
            <a:ext cx="700843" cy="0"/>
          </a:xfrm>
          <a:prstGeom prst="straightConnector1">
            <a:avLst/>
          </a:prstGeom>
          <a:ln w="50800" cap="rnd">
            <a:solidFill>
              <a:srgbClr val="54AD5B"/>
            </a:solidFill>
            <a:round/>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214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1602D8-A53C-4084-8EC6-7DD1FDF622D0}"/>
              </a:ext>
            </a:extLst>
          </p:cNvPr>
          <p:cNvPicPr>
            <a:picLocks noChangeAspect="1"/>
          </p:cNvPicPr>
          <p:nvPr userDrawn="1"/>
        </p:nvPicPr>
        <p:blipFill rotWithShape="1">
          <a:blip r:embed="rId2"/>
          <a:srcRect t="3611"/>
          <a:stretch/>
        </p:blipFill>
        <p:spPr>
          <a:xfrm>
            <a:off x="0" y="247650"/>
            <a:ext cx="12172950" cy="6610350"/>
          </a:xfrm>
          <a:prstGeom prst="rect">
            <a:avLst/>
          </a:prstGeom>
        </p:spPr>
      </p:pic>
    </p:spTree>
    <p:extLst>
      <p:ext uri="{BB962C8B-B14F-4D97-AF65-F5344CB8AC3E}">
        <p14:creationId xmlns:p14="http://schemas.microsoft.com/office/powerpoint/2010/main" val="2245323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B587A-103D-4AD2-A7C5-07037B214FE5}"/>
              </a:ext>
            </a:extLst>
          </p:cNvPr>
          <p:cNvPicPr>
            <a:picLocks noChangeAspect="1"/>
          </p:cNvPicPr>
          <p:nvPr userDrawn="1"/>
        </p:nvPicPr>
        <p:blipFill rotWithShape="1">
          <a:blip r:embed="rId2"/>
          <a:srcRect t="2778"/>
          <a:stretch/>
        </p:blipFill>
        <p:spPr>
          <a:xfrm>
            <a:off x="47625" y="228600"/>
            <a:ext cx="12172950" cy="6667500"/>
          </a:xfrm>
          <a:prstGeom prst="rect">
            <a:avLst/>
          </a:prstGeom>
        </p:spPr>
      </p:pic>
    </p:spTree>
    <p:extLst>
      <p:ext uri="{BB962C8B-B14F-4D97-AF65-F5344CB8AC3E}">
        <p14:creationId xmlns:p14="http://schemas.microsoft.com/office/powerpoint/2010/main" val="1293803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73CA828-E7CF-4888-9762-1A67FB53DB0D}"/>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90B989-5C17-471E-84F4-27F1468AB1C7}"/>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0338F6-D1A5-4CF9-8A2F-1E7F6B25A1B5}"/>
              </a:ext>
            </a:extLst>
          </p:cNvPr>
          <p:cNvSpPr/>
          <p:nvPr userDrawn="1"/>
        </p:nvSpPr>
        <p:spPr>
          <a:xfrm>
            <a:off x="6091061" y="121920"/>
            <a:ext cx="6100939" cy="33070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FACAE3-2FEF-48D2-A0AA-51DD20B283AF}"/>
              </a:ext>
            </a:extLst>
          </p:cNvPr>
          <p:cNvSpPr/>
          <p:nvPr userDrawn="1"/>
        </p:nvSpPr>
        <p:spPr>
          <a:xfrm>
            <a:off x="-5116" y="3429000"/>
            <a:ext cx="6100939" cy="34289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88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C2AD437-3A7D-4A19-A72D-C27AE907613E}"/>
              </a:ext>
            </a:extLst>
          </p:cNvPr>
          <p:cNvCxnSpPr>
            <a:cxnSpLocks/>
          </p:cNvCxnSpPr>
          <p:nvPr userDrawn="1"/>
        </p:nvCxnSpPr>
        <p:spPr>
          <a:xfrm flipH="1">
            <a:off x="609106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C07756-0723-42B2-8D6C-782ADBABE152}"/>
              </a:ext>
            </a:extLst>
          </p:cNvPr>
          <p:cNvCxnSpPr>
            <a:cxnSpLocks/>
          </p:cNvCxnSpPr>
          <p:nvPr userDrawn="1"/>
        </p:nvCxnSpPr>
        <p:spPr>
          <a:xfrm>
            <a:off x="2437676" y="3858746"/>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CC6D6A-1437-4181-B569-E9DE86DC2807}"/>
              </a:ext>
            </a:extLst>
          </p:cNvPr>
          <p:cNvCxnSpPr>
            <a:cxnSpLocks/>
          </p:cNvCxnSpPr>
          <p:nvPr userDrawn="1"/>
        </p:nvCxnSpPr>
        <p:spPr>
          <a:xfrm flipH="1">
            <a:off x="609106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28EBF4-877D-4FCC-86FF-425E3552A5D0}"/>
              </a:ext>
            </a:extLst>
          </p:cNvPr>
          <p:cNvSpPr/>
          <p:nvPr userDrawn="1"/>
        </p:nvSpPr>
        <p:spPr>
          <a:xfrm>
            <a:off x="7255526" y="287360"/>
            <a:ext cx="1354666" cy="369332"/>
          </a:xfrm>
          <a:prstGeom prst="rect">
            <a:avLst/>
          </a:prstGeom>
        </p:spPr>
        <p:txBody>
          <a:bodyPr wrap="none">
            <a:spAutoFit/>
          </a:bodyPr>
          <a:lstStyle/>
          <a:p>
            <a:r>
              <a:rPr lang="en-US" b="1" dirty="0">
                <a:solidFill>
                  <a:srgbClr val="0062AC"/>
                </a:solidFill>
              </a:rPr>
              <a:t>Weaknesses</a:t>
            </a:r>
          </a:p>
        </p:txBody>
      </p:sp>
      <p:sp>
        <p:nvSpPr>
          <p:cNvPr id="6" name="Rectangle 5">
            <a:extLst>
              <a:ext uri="{FF2B5EF4-FFF2-40B4-BE49-F238E27FC236}">
                <a16:creationId xmlns:a16="http://schemas.microsoft.com/office/drawing/2014/main" id="{CE47B19D-34E5-463B-9B14-EFA74E9C12F6}"/>
              </a:ext>
            </a:extLst>
          </p:cNvPr>
          <p:cNvSpPr/>
          <p:nvPr userDrawn="1"/>
        </p:nvSpPr>
        <p:spPr>
          <a:xfrm>
            <a:off x="737167" y="3664838"/>
            <a:ext cx="1518364" cy="369332"/>
          </a:xfrm>
          <a:prstGeom prst="rect">
            <a:avLst/>
          </a:prstGeom>
        </p:spPr>
        <p:txBody>
          <a:bodyPr wrap="none">
            <a:spAutoFit/>
          </a:bodyPr>
          <a:lstStyle/>
          <a:p>
            <a:r>
              <a:rPr lang="en-US" b="1" dirty="0">
                <a:solidFill>
                  <a:srgbClr val="0062AC"/>
                </a:solidFill>
              </a:rPr>
              <a:t>Opportunities</a:t>
            </a:r>
          </a:p>
        </p:txBody>
      </p:sp>
      <p:cxnSp>
        <p:nvCxnSpPr>
          <p:cNvPr id="7" name="Straight Arrow Connector 6">
            <a:extLst>
              <a:ext uri="{FF2B5EF4-FFF2-40B4-BE49-F238E27FC236}">
                <a16:creationId xmlns:a16="http://schemas.microsoft.com/office/drawing/2014/main" id="{A4CDAC6F-4090-47E0-B3D5-39DA82270080}"/>
              </a:ext>
            </a:extLst>
          </p:cNvPr>
          <p:cNvCxnSpPr>
            <a:cxnSpLocks/>
          </p:cNvCxnSpPr>
          <p:nvPr userDrawn="1"/>
        </p:nvCxnSpPr>
        <p:spPr>
          <a:xfrm>
            <a:off x="2437676" y="467620"/>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E9E48FD-739E-4F16-B1F5-05A0409084B9}"/>
              </a:ext>
            </a:extLst>
          </p:cNvPr>
          <p:cNvSpPr/>
          <p:nvPr userDrawn="1"/>
        </p:nvSpPr>
        <p:spPr>
          <a:xfrm>
            <a:off x="1161385" y="285562"/>
            <a:ext cx="1094146" cy="369332"/>
          </a:xfrm>
          <a:prstGeom prst="rect">
            <a:avLst/>
          </a:prstGeom>
        </p:spPr>
        <p:txBody>
          <a:bodyPr wrap="none">
            <a:spAutoFit/>
          </a:bodyPr>
          <a:lstStyle/>
          <a:p>
            <a:r>
              <a:rPr lang="en-US" b="1" dirty="0">
                <a:solidFill>
                  <a:srgbClr val="0062AC"/>
                </a:solidFill>
              </a:rPr>
              <a:t>Strengths</a:t>
            </a:r>
          </a:p>
        </p:txBody>
      </p:sp>
      <p:sp>
        <p:nvSpPr>
          <p:cNvPr id="9" name="Rectangle 8">
            <a:extLst>
              <a:ext uri="{FF2B5EF4-FFF2-40B4-BE49-F238E27FC236}">
                <a16:creationId xmlns:a16="http://schemas.microsoft.com/office/drawing/2014/main" id="{63F5B689-869B-46A0-AA57-8EF7E95EF261}"/>
              </a:ext>
            </a:extLst>
          </p:cNvPr>
          <p:cNvSpPr/>
          <p:nvPr userDrawn="1"/>
        </p:nvSpPr>
        <p:spPr>
          <a:xfrm>
            <a:off x="7255526" y="3664838"/>
            <a:ext cx="899733" cy="369332"/>
          </a:xfrm>
          <a:prstGeom prst="rect">
            <a:avLst/>
          </a:prstGeom>
        </p:spPr>
        <p:txBody>
          <a:bodyPr wrap="none">
            <a:spAutoFit/>
          </a:bodyPr>
          <a:lstStyle/>
          <a:p>
            <a:r>
              <a:rPr lang="en-US" b="1" dirty="0">
                <a:solidFill>
                  <a:srgbClr val="0062AC"/>
                </a:solidFill>
              </a:rPr>
              <a:t>Threats</a:t>
            </a:r>
          </a:p>
        </p:txBody>
      </p:sp>
      <p:cxnSp>
        <p:nvCxnSpPr>
          <p:cNvPr id="13" name="Straight Connector 12">
            <a:extLst>
              <a:ext uri="{FF2B5EF4-FFF2-40B4-BE49-F238E27FC236}">
                <a16:creationId xmlns:a16="http://schemas.microsoft.com/office/drawing/2014/main" id="{973CA828-E7CF-4888-9762-1A67FB53DB0D}"/>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90B989-5C17-471E-84F4-27F1468AB1C7}"/>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8E544C4-1B3C-4892-9792-D4FE5F67B8EE}"/>
              </a:ext>
            </a:extLst>
          </p:cNvPr>
          <p:cNvSpPr/>
          <p:nvPr userDrawn="1"/>
        </p:nvSpPr>
        <p:spPr>
          <a:xfrm>
            <a:off x="-9878" y="121920"/>
            <a:ext cx="6100939" cy="33070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B8FE68-8F70-41AC-9098-4C2404A48E28}"/>
              </a:ext>
            </a:extLst>
          </p:cNvPr>
          <p:cNvSpPr/>
          <p:nvPr userDrawn="1"/>
        </p:nvSpPr>
        <p:spPr>
          <a:xfrm>
            <a:off x="6106963" y="3429000"/>
            <a:ext cx="6100939" cy="34289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822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C2AD437-3A7D-4A19-A72D-C27AE907613E}"/>
              </a:ext>
            </a:extLst>
          </p:cNvPr>
          <p:cNvCxnSpPr>
            <a:cxnSpLocks/>
          </p:cNvCxnSpPr>
          <p:nvPr userDrawn="1"/>
        </p:nvCxnSpPr>
        <p:spPr>
          <a:xfrm flipH="1">
            <a:off x="609106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C07756-0723-42B2-8D6C-782ADBABE152}"/>
              </a:ext>
            </a:extLst>
          </p:cNvPr>
          <p:cNvCxnSpPr>
            <a:cxnSpLocks/>
          </p:cNvCxnSpPr>
          <p:nvPr userDrawn="1"/>
        </p:nvCxnSpPr>
        <p:spPr>
          <a:xfrm>
            <a:off x="2437676" y="3858746"/>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CC6D6A-1437-4181-B569-E9DE86DC2807}"/>
              </a:ext>
            </a:extLst>
          </p:cNvPr>
          <p:cNvCxnSpPr>
            <a:cxnSpLocks/>
          </p:cNvCxnSpPr>
          <p:nvPr userDrawn="1"/>
        </p:nvCxnSpPr>
        <p:spPr>
          <a:xfrm flipH="1">
            <a:off x="609106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28EBF4-877D-4FCC-86FF-425E3552A5D0}"/>
              </a:ext>
            </a:extLst>
          </p:cNvPr>
          <p:cNvSpPr/>
          <p:nvPr userDrawn="1"/>
        </p:nvSpPr>
        <p:spPr>
          <a:xfrm>
            <a:off x="7255526" y="287360"/>
            <a:ext cx="1354666" cy="369332"/>
          </a:xfrm>
          <a:prstGeom prst="rect">
            <a:avLst/>
          </a:prstGeom>
        </p:spPr>
        <p:txBody>
          <a:bodyPr wrap="none">
            <a:spAutoFit/>
          </a:bodyPr>
          <a:lstStyle/>
          <a:p>
            <a:r>
              <a:rPr lang="en-US" b="1" dirty="0">
                <a:solidFill>
                  <a:srgbClr val="0062AC"/>
                </a:solidFill>
              </a:rPr>
              <a:t>Weaknesses</a:t>
            </a:r>
          </a:p>
        </p:txBody>
      </p:sp>
      <p:sp>
        <p:nvSpPr>
          <p:cNvPr id="6" name="Rectangle 5">
            <a:extLst>
              <a:ext uri="{FF2B5EF4-FFF2-40B4-BE49-F238E27FC236}">
                <a16:creationId xmlns:a16="http://schemas.microsoft.com/office/drawing/2014/main" id="{CE47B19D-34E5-463B-9B14-EFA74E9C12F6}"/>
              </a:ext>
            </a:extLst>
          </p:cNvPr>
          <p:cNvSpPr/>
          <p:nvPr userDrawn="1"/>
        </p:nvSpPr>
        <p:spPr>
          <a:xfrm>
            <a:off x="737167" y="3664838"/>
            <a:ext cx="1518364" cy="369332"/>
          </a:xfrm>
          <a:prstGeom prst="rect">
            <a:avLst/>
          </a:prstGeom>
        </p:spPr>
        <p:txBody>
          <a:bodyPr wrap="none">
            <a:spAutoFit/>
          </a:bodyPr>
          <a:lstStyle/>
          <a:p>
            <a:r>
              <a:rPr lang="en-US" b="1" dirty="0">
                <a:solidFill>
                  <a:srgbClr val="0062AC"/>
                </a:solidFill>
              </a:rPr>
              <a:t>Opportunities</a:t>
            </a:r>
          </a:p>
        </p:txBody>
      </p:sp>
      <p:cxnSp>
        <p:nvCxnSpPr>
          <p:cNvPr id="7" name="Straight Arrow Connector 6">
            <a:extLst>
              <a:ext uri="{FF2B5EF4-FFF2-40B4-BE49-F238E27FC236}">
                <a16:creationId xmlns:a16="http://schemas.microsoft.com/office/drawing/2014/main" id="{A4CDAC6F-4090-47E0-B3D5-39DA82270080}"/>
              </a:ext>
            </a:extLst>
          </p:cNvPr>
          <p:cNvCxnSpPr>
            <a:cxnSpLocks/>
          </p:cNvCxnSpPr>
          <p:nvPr userDrawn="1"/>
        </p:nvCxnSpPr>
        <p:spPr>
          <a:xfrm>
            <a:off x="2437676" y="467620"/>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E9E48FD-739E-4F16-B1F5-05A0409084B9}"/>
              </a:ext>
            </a:extLst>
          </p:cNvPr>
          <p:cNvSpPr/>
          <p:nvPr userDrawn="1"/>
        </p:nvSpPr>
        <p:spPr>
          <a:xfrm>
            <a:off x="1161385" y="285562"/>
            <a:ext cx="1094146" cy="369332"/>
          </a:xfrm>
          <a:prstGeom prst="rect">
            <a:avLst/>
          </a:prstGeom>
        </p:spPr>
        <p:txBody>
          <a:bodyPr wrap="none">
            <a:spAutoFit/>
          </a:bodyPr>
          <a:lstStyle/>
          <a:p>
            <a:r>
              <a:rPr lang="en-US" b="1" dirty="0">
                <a:solidFill>
                  <a:srgbClr val="0062AC"/>
                </a:solidFill>
              </a:rPr>
              <a:t>Strengths</a:t>
            </a:r>
          </a:p>
        </p:txBody>
      </p:sp>
      <p:sp>
        <p:nvSpPr>
          <p:cNvPr id="9" name="Rectangle 8">
            <a:extLst>
              <a:ext uri="{FF2B5EF4-FFF2-40B4-BE49-F238E27FC236}">
                <a16:creationId xmlns:a16="http://schemas.microsoft.com/office/drawing/2014/main" id="{63F5B689-869B-46A0-AA57-8EF7E95EF261}"/>
              </a:ext>
            </a:extLst>
          </p:cNvPr>
          <p:cNvSpPr/>
          <p:nvPr userDrawn="1"/>
        </p:nvSpPr>
        <p:spPr>
          <a:xfrm>
            <a:off x="7255526" y="3664838"/>
            <a:ext cx="899733" cy="369332"/>
          </a:xfrm>
          <a:prstGeom prst="rect">
            <a:avLst/>
          </a:prstGeom>
        </p:spPr>
        <p:txBody>
          <a:bodyPr wrap="none">
            <a:spAutoFit/>
          </a:bodyPr>
          <a:lstStyle/>
          <a:p>
            <a:r>
              <a:rPr lang="en-US" b="1" dirty="0">
                <a:solidFill>
                  <a:srgbClr val="0062AC"/>
                </a:solidFill>
              </a:rPr>
              <a:t>Threats</a:t>
            </a:r>
          </a:p>
        </p:txBody>
      </p:sp>
      <p:cxnSp>
        <p:nvCxnSpPr>
          <p:cNvPr id="13" name="Straight Connector 12">
            <a:extLst>
              <a:ext uri="{FF2B5EF4-FFF2-40B4-BE49-F238E27FC236}">
                <a16:creationId xmlns:a16="http://schemas.microsoft.com/office/drawing/2014/main" id="{973CA828-E7CF-4888-9762-1A67FB53DB0D}"/>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90B989-5C17-471E-84F4-27F1468AB1C7}"/>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377947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F2CC6D6A-1437-4181-B569-E9DE86DC2807}"/>
              </a:ext>
            </a:extLst>
          </p:cNvPr>
          <p:cNvCxnSpPr>
            <a:cxnSpLocks/>
          </p:cNvCxnSpPr>
          <p:nvPr userDrawn="1"/>
        </p:nvCxnSpPr>
        <p:spPr>
          <a:xfrm flipH="1">
            <a:off x="609106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2AD437-3A7D-4A19-A72D-C27AE907613E}"/>
              </a:ext>
            </a:extLst>
          </p:cNvPr>
          <p:cNvCxnSpPr>
            <a:cxnSpLocks/>
          </p:cNvCxnSpPr>
          <p:nvPr userDrawn="1"/>
        </p:nvCxnSpPr>
        <p:spPr>
          <a:xfrm flipH="1">
            <a:off x="609106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28AEF22-CAA7-456F-A3D1-A7BA1424B4AC}"/>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28EBF4-877D-4FCC-86FF-425E3552A5D0}"/>
              </a:ext>
            </a:extLst>
          </p:cNvPr>
          <p:cNvSpPr/>
          <p:nvPr userDrawn="1"/>
        </p:nvSpPr>
        <p:spPr>
          <a:xfrm>
            <a:off x="7255526" y="287360"/>
            <a:ext cx="1354666" cy="369332"/>
          </a:xfrm>
          <a:prstGeom prst="rect">
            <a:avLst/>
          </a:prstGeom>
        </p:spPr>
        <p:txBody>
          <a:bodyPr wrap="none">
            <a:spAutoFit/>
          </a:bodyPr>
          <a:lstStyle/>
          <a:p>
            <a:r>
              <a:rPr lang="en-US" b="1" dirty="0">
                <a:solidFill>
                  <a:srgbClr val="0062AC"/>
                </a:solidFill>
              </a:rPr>
              <a:t>Weaknesses</a:t>
            </a:r>
          </a:p>
        </p:txBody>
      </p:sp>
      <p:sp>
        <p:nvSpPr>
          <p:cNvPr id="6" name="Rectangle 5">
            <a:extLst>
              <a:ext uri="{FF2B5EF4-FFF2-40B4-BE49-F238E27FC236}">
                <a16:creationId xmlns:a16="http://schemas.microsoft.com/office/drawing/2014/main" id="{CE47B19D-34E5-463B-9B14-EFA74E9C12F6}"/>
              </a:ext>
            </a:extLst>
          </p:cNvPr>
          <p:cNvSpPr/>
          <p:nvPr userDrawn="1"/>
        </p:nvSpPr>
        <p:spPr>
          <a:xfrm>
            <a:off x="1161385" y="3664838"/>
            <a:ext cx="1518364" cy="369332"/>
          </a:xfrm>
          <a:prstGeom prst="rect">
            <a:avLst/>
          </a:prstGeom>
        </p:spPr>
        <p:txBody>
          <a:bodyPr wrap="none">
            <a:spAutoFit/>
          </a:bodyPr>
          <a:lstStyle/>
          <a:p>
            <a:r>
              <a:rPr lang="en-US" b="1" dirty="0">
                <a:solidFill>
                  <a:srgbClr val="0062AC"/>
                </a:solidFill>
              </a:rPr>
              <a:t>Opportunities</a:t>
            </a:r>
          </a:p>
        </p:txBody>
      </p:sp>
      <p:cxnSp>
        <p:nvCxnSpPr>
          <p:cNvPr id="7" name="Straight Arrow Connector 6">
            <a:extLst>
              <a:ext uri="{FF2B5EF4-FFF2-40B4-BE49-F238E27FC236}">
                <a16:creationId xmlns:a16="http://schemas.microsoft.com/office/drawing/2014/main" id="{A4CDAC6F-4090-47E0-B3D5-39DA82270080}"/>
              </a:ext>
            </a:extLst>
          </p:cNvPr>
          <p:cNvCxnSpPr>
            <a:cxnSpLocks/>
          </p:cNvCxnSpPr>
          <p:nvPr userDrawn="1"/>
        </p:nvCxnSpPr>
        <p:spPr>
          <a:xfrm flipH="1">
            <a:off x="-1039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E9E48FD-739E-4F16-B1F5-05A0409084B9}"/>
              </a:ext>
            </a:extLst>
          </p:cNvPr>
          <p:cNvSpPr/>
          <p:nvPr userDrawn="1"/>
        </p:nvSpPr>
        <p:spPr>
          <a:xfrm>
            <a:off x="1161385" y="285562"/>
            <a:ext cx="1094146" cy="369332"/>
          </a:xfrm>
          <a:prstGeom prst="rect">
            <a:avLst/>
          </a:prstGeom>
        </p:spPr>
        <p:txBody>
          <a:bodyPr wrap="none">
            <a:spAutoFit/>
          </a:bodyPr>
          <a:lstStyle/>
          <a:p>
            <a:r>
              <a:rPr lang="en-US" b="1" dirty="0">
                <a:solidFill>
                  <a:srgbClr val="0062AC"/>
                </a:solidFill>
              </a:rPr>
              <a:t>Strengths</a:t>
            </a:r>
          </a:p>
        </p:txBody>
      </p:sp>
      <p:sp>
        <p:nvSpPr>
          <p:cNvPr id="9" name="Rectangle 8">
            <a:extLst>
              <a:ext uri="{FF2B5EF4-FFF2-40B4-BE49-F238E27FC236}">
                <a16:creationId xmlns:a16="http://schemas.microsoft.com/office/drawing/2014/main" id="{63F5B689-869B-46A0-AA57-8EF7E95EF261}"/>
              </a:ext>
            </a:extLst>
          </p:cNvPr>
          <p:cNvSpPr/>
          <p:nvPr userDrawn="1"/>
        </p:nvSpPr>
        <p:spPr>
          <a:xfrm>
            <a:off x="7255526" y="3664838"/>
            <a:ext cx="899733" cy="369332"/>
          </a:xfrm>
          <a:prstGeom prst="rect">
            <a:avLst/>
          </a:prstGeom>
        </p:spPr>
        <p:txBody>
          <a:bodyPr wrap="none">
            <a:spAutoFit/>
          </a:bodyPr>
          <a:lstStyle/>
          <a:p>
            <a:r>
              <a:rPr lang="en-US" b="1" dirty="0">
                <a:solidFill>
                  <a:srgbClr val="0062AC"/>
                </a:solidFill>
              </a:rPr>
              <a:t>Threats</a:t>
            </a:r>
          </a:p>
        </p:txBody>
      </p:sp>
      <p:cxnSp>
        <p:nvCxnSpPr>
          <p:cNvPr id="10" name="Straight Arrow Connector 9">
            <a:extLst>
              <a:ext uri="{FF2B5EF4-FFF2-40B4-BE49-F238E27FC236}">
                <a16:creationId xmlns:a16="http://schemas.microsoft.com/office/drawing/2014/main" id="{3E183DAE-760B-4E65-B72A-6AF165A64E8F}"/>
              </a:ext>
            </a:extLst>
          </p:cNvPr>
          <p:cNvCxnSpPr>
            <a:cxnSpLocks/>
          </p:cNvCxnSpPr>
          <p:nvPr userDrawn="1"/>
        </p:nvCxnSpPr>
        <p:spPr>
          <a:xfrm flipH="1">
            <a:off x="-1039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017373-9DE6-4A4B-BBA4-742364FD4F63}"/>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769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1FDD167-636A-4BDE-89F7-920A49AB7538}"/>
              </a:ext>
            </a:extLst>
          </p:cNvPr>
          <p:cNvCxnSpPr>
            <a:cxnSpLocks/>
          </p:cNvCxnSpPr>
          <p:nvPr userDrawn="1"/>
        </p:nvCxnSpPr>
        <p:spPr>
          <a:xfrm flipH="1">
            <a:off x="-138690" y="465822"/>
            <a:ext cx="3432608" cy="0"/>
          </a:xfrm>
          <a:prstGeom prst="straightConnector1">
            <a:avLst/>
          </a:prstGeom>
          <a:ln w="50800" cap="rnd">
            <a:solidFill>
              <a:srgbClr val="54AD5B"/>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40CBED-1BBE-474D-ABCE-1FC61979D951}"/>
              </a:ext>
            </a:extLst>
          </p:cNvPr>
          <p:cNvSpPr/>
          <p:nvPr userDrawn="1"/>
        </p:nvSpPr>
        <p:spPr>
          <a:xfrm>
            <a:off x="3590686" y="162730"/>
            <a:ext cx="7382114" cy="584775"/>
          </a:xfrm>
          <a:prstGeom prst="rect">
            <a:avLst/>
          </a:prstGeom>
        </p:spPr>
        <p:txBody>
          <a:bodyPr wrap="square">
            <a:spAutoFit/>
          </a:bodyPr>
          <a:lstStyle/>
          <a:p>
            <a:r>
              <a:rPr lang="en-US" sz="3200" b="1" dirty="0">
                <a:solidFill>
                  <a:srgbClr val="0062AC"/>
                </a:solidFill>
              </a:rPr>
              <a:t>Ideas for Collaboration and Lessons Learnt</a:t>
            </a:r>
          </a:p>
        </p:txBody>
      </p:sp>
    </p:spTree>
    <p:extLst>
      <p:ext uri="{BB962C8B-B14F-4D97-AF65-F5344CB8AC3E}">
        <p14:creationId xmlns:p14="http://schemas.microsoft.com/office/powerpoint/2010/main" val="483698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83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1FDD167-636A-4BDE-89F7-920A49AB7538}"/>
              </a:ext>
            </a:extLst>
          </p:cNvPr>
          <p:cNvCxnSpPr>
            <a:cxnSpLocks/>
          </p:cNvCxnSpPr>
          <p:nvPr userDrawn="1"/>
        </p:nvCxnSpPr>
        <p:spPr>
          <a:xfrm flipH="1">
            <a:off x="-138690" y="465822"/>
            <a:ext cx="3432608" cy="0"/>
          </a:xfrm>
          <a:prstGeom prst="straightConnector1">
            <a:avLst/>
          </a:prstGeom>
          <a:ln w="50800" cap="rnd">
            <a:solidFill>
              <a:srgbClr val="54AD5B"/>
            </a:solidFill>
            <a:round/>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493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2E7E0E8-D534-4648-B4C3-11358C757164}"/>
              </a:ext>
            </a:extLst>
          </p:cNvPr>
          <p:cNvSpPr txBox="1"/>
          <p:nvPr userDrawn="1"/>
        </p:nvSpPr>
        <p:spPr>
          <a:xfrm>
            <a:off x="864734" y="1437325"/>
            <a:ext cx="10299135" cy="584775"/>
          </a:xfrm>
          <a:prstGeom prst="rect">
            <a:avLst/>
          </a:prstGeom>
          <a:noFill/>
        </p:spPr>
        <p:txBody>
          <a:bodyPr wrap="square" rtlCol="0">
            <a:spAutoFit/>
          </a:bodyPr>
          <a:lstStyle/>
          <a:p>
            <a:r>
              <a:rPr lang="en-US" sz="3200" b="1" dirty="0">
                <a:solidFill>
                  <a:srgbClr val="0062AC"/>
                </a:solidFill>
              </a:rPr>
              <a:t>Basic Facts</a:t>
            </a:r>
            <a:endParaRPr lang="en-US" sz="2000" b="1" dirty="0">
              <a:solidFill>
                <a:srgbClr val="0062AC"/>
              </a:solidFill>
            </a:endParaRPr>
          </a:p>
        </p:txBody>
      </p:sp>
      <p:cxnSp>
        <p:nvCxnSpPr>
          <p:cNvPr id="22" name="Straight Arrow Connector 21">
            <a:extLst>
              <a:ext uri="{FF2B5EF4-FFF2-40B4-BE49-F238E27FC236}">
                <a16:creationId xmlns:a16="http://schemas.microsoft.com/office/drawing/2014/main" id="{CCDA0D05-E4EB-4F32-A44F-47501E3ECF0E}"/>
              </a:ext>
            </a:extLst>
          </p:cNvPr>
          <p:cNvCxnSpPr>
            <a:cxnSpLocks/>
          </p:cNvCxnSpPr>
          <p:nvPr userDrawn="1"/>
        </p:nvCxnSpPr>
        <p:spPr>
          <a:xfrm flipH="1">
            <a:off x="0" y="1762359"/>
            <a:ext cx="700843" cy="0"/>
          </a:xfrm>
          <a:prstGeom prst="straightConnector1">
            <a:avLst/>
          </a:prstGeom>
          <a:ln w="50800" cap="rnd">
            <a:solidFill>
              <a:srgbClr val="54AD5B"/>
            </a:solidFill>
            <a:round/>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823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1602D8-A53C-4084-8EC6-7DD1FDF622D0}"/>
              </a:ext>
            </a:extLst>
          </p:cNvPr>
          <p:cNvPicPr>
            <a:picLocks noChangeAspect="1"/>
          </p:cNvPicPr>
          <p:nvPr userDrawn="1"/>
        </p:nvPicPr>
        <p:blipFill rotWithShape="1">
          <a:blip r:embed="rId2"/>
          <a:srcRect t="3611"/>
          <a:stretch/>
        </p:blipFill>
        <p:spPr>
          <a:xfrm>
            <a:off x="0" y="247650"/>
            <a:ext cx="12172950" cy="6610350"/>
          </a:xfrm>
          <a:prstGeom prst="rect">
            <a:avLst/>
          </a:prstGeom>
        </p:spPr>
      </p:pic>
    </p:spTree>
    <p:extLst>
      <p:ext uri="{BB962C8B-B14F-4D97-AF65-F5344CB8AC3E}">
        <p14:creationId xmlns:p14="http://schemas.microsoft.com/office/powerpoint/2010/main" val="2221626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B587A-103D-4AD2-A7C5-07037B214FE5}"/>
              </a:ext>
            </a:extLst>
          </p:cNvPr>
          <p:cNvPicPr>
            <a:picLocks noChangeAspect="1"/>
          </p:cNvPicPr>
          <p:nvPr userDrawn="1"/>
        </p:nvPicPr>
        <p:blipFill rotWithShape="1">
          <a:blip r:embed="rId2"/>
          <a:srcRect t="2778"/>
          <a:stretch/>
        </p:blipFill>
        <p:spPr>
          <a:xfrm>
            <a:off x="47625" y="228600"/>
            <a:ext cx="12172950" cy="6667500"/>
          </a:xfrm>
          <a:prstGeom prst="rect">
            <a:avLst/>
          </a:prstGeom>
        </p:spPr>
      </p:pic>
    </p:spTree>
    <p:extLst>
      <p:ext uri="{BB962C8B-B14F-4D97-AF65-F5344CB8AC3E}">
        <p14:creationId xmlns:p14="http://schemas.microsoft.com/office/powerpoint/2010/main" val="1100166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FACAE3-2FEF-48D2-A0AA-51DD20B283AF}"/>
              </a:ext>
            </a:extLst>
          </p:cNvPr>
          <p:cNvSpPr/>
          <p:nvPr userDrawn="1"/>
        </p:nvSpPr>
        <p:spPr>
          <a:xfrm>
            <a:off x="-5116" y="3429000"/>
            <a:ext cx="6100939" cy="3428999"/>
          </a:xfrm>
          <a:prstGeom prst="rect">
            <a:avLst/>
          </a:prstGeom>
          <a:solidFill>
            <a:srgbClr val="E1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B0338F6-D1A5-4CF9-8A2F-1E7F6B25A1B5}"/>
              </a:ext>
            </a:extLst>
          </p:cNvPr>
          <p:cNvSpPr/>
          <p:nvPr userDrawn="1"/>
        </p:nvSpPr>
        <p:spPr>
          <a:xfrm>
            <a:off x="6091061" y="121920"/>
            <a:ext cx="6100939" cy="3307080"/>
          </a:xfrm>
          <a:prstGeom prst="rect">
            <a:avLst/>
          </a:prstGeom>
          <a:solidFill>
            <a:srgbClr val="E1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193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C2AD437-3A7D-4A19-A72D-C27AE907613E}"/>
              </a:ext>
            </a:extLst>
          </p:cNvPr>
          <p:cNvCxnSpPr>
            <a:cxnSpLocks/>
          </p:cNvCxnSpPr>
          <p:nvPr userDrawn="1"/>
        </p:nvCxnSpPr>
        <p:spPr>
          <a:xfrm flipH="1">
            <a:off x="609106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C07756-0723-42B2-8D6C-782ADBABE152}"/>
              </a:ext>
            </a:extLst>
          </p:cNvPr>
          <p:cNvCxnSpPr>
            <a:cxnSpLocks/>
          </p:cNvCxnSpPr>
          <p:nvPr userDrawn="1"/>
        </p:nvCxnSpPr>
        <p:spPr>
          <a:xfrm>
            <a:off x="2437676" y="3858746"/>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CC6D6A-1437-4181-B569-E9DE86DC2807}"/>
              </a:ext>
            </a:extLst>
          </p:cNvPr>
          <p:cNvCxnSpPr>
            <a:cxnSpLocks/>
          </p:cNvCxnSpPr>
          <p:nvPr userDrawn="1"/>
        </p:nvCxnSpPr>
        <p:spPr>
          <a:xfrm flipH="1">
            <a:off x="609106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28EBF4-877D-4FCC-86FF-425E3552A5D0}"/>
              </a:ext>
            </a:extLst>
          </p:cNvPr>
          <p:cNvSpPr/>
          <p:nvPr userDrawn="1"/>
        </p:nvSpPr>
        <p:spPr>
          <a:xfrm>
            <a:off x="7255526" y="287360"/>
            <a:ext cx="1354666" cy="369332"/>
          </a:xfrm>
          <a:prstGeom prst="rect">
            <a:avLst/>
          </a:prstGeom>
        </p:spPr>
        <p:txBody>
          <a:bodyPr wrap="none">
            <a:spAutoFit/>
          </a:bodyPr>
          <a:lstStyle/>
          <a:p>
            <a:r>
              <a:rPr lang="en-US" b="1" dirty="0">
                <a:solidFill>
                  <a:srgbClr val="0062AC"/>
                </a:solidFill>
              </a:rPr>
              <a:t>Weaknesses</a:t>
            </a:r>
          </a:p>
        </p:txBody>
      </p:sp>
      <p:sp>
        <p:nvSpPr>
          <p:cNvPr id="6" name="Rectangle 5">
            <a:extLst>
              <a:ext uri="{FF2B5EF4-FFF2-40B4-BE49-F238E27FC236}">
                <a16:creationId xmlns:a16="http://schemas.microsoft.com/office/drawing/2014/main" id="{CE47B19D-34E5-463B-9B14-EFA74E9C12F6}"/>
              </a:ext>
            </a:extLst>
          </p:cNvPr>
          <p:cNvSpPr/>
          <p:nvPr userDrawn="1"/>
        </p:nvSpPr>
        <p:spPr>
          <a:xfrm>
            <a:off x="737167" y="3664838"/>
            <a:ext cx="1518364" cy="369332"/>
          </a:xfrm>
          <a:prstGeom prst="rect">
            <a:avLst/>
          </a:prstGeom>
        </p:spPr>
        <p:txBody>
          <a:bodyPr wrap="none">
            <a:spAutoFit/>
          </a:bodyPr>
          <a:lstStyle/>
          <a:p>
            <a:r>
              <a:rPr lang="en-US" b="1" dirty="0">
                <a:solidFill>
                  <a:srgbClr val="0062AC"/>
                </a:solidFill>
              </a:rPr>
              <a:t>Opportunities</a:t>
            </a:r>
          </a:p>
        </p:txBody>
      </p:sp>
      <p:cxnSp>
        <p:nvCxnSpPr>
          <p:cNvPr id="7" name="Straight Arrow Connector 6">
            <a:extLst>
              <a:ext uri="{FF2B5EF4-FFF2-40B4-BE49-F238E27FC236}">
                <a16:creationId xmlns:a16="http://schemas.microsoft.com/office/drawing/2014/main" id="{A4CDAC6F-4090-47E0-B3D5-39DA82270080}"/>
              </a:ext>
            </a:extLst>
          </p:cNvPr>
          <p:cNvCxnSpPr>
            <a:cxnSpLocks/>
          </p:cNvCxnSpPr>
          <p:nvPr userDrawn="1"/>
        </p:nvCxnSpPr>
        <p:spPr>
          <a:xfrm>
            <a:off x="2437676" y="467620"/>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E9E48FD-739E-4F16-B1F5-05A0409084B9}"/>
              </a:ext>
            </a:extLst>
          </p:cNvPr>
          <p:cNvSpPr/>
          <p:nvPr userDrawn="1"/>
        </p:nvSpPr>
        <p:spPr>
          <a:xfrm>
            <a:off x="1161385" y="285562"/>
            <a:ext cx="1094146" cy="369332"/>
          </a:xfrm>
          <a:prstGeom prst="rect">
            <a:avLst/>
          </a:prstGeom>
        </p:spPr>
        <p:txBody>
          <a:bodyPr wrap="none">
            <a:spAutoFit/>
          </a:bodyPr>
          <a:lstStyle/>
          <a:p>
            <a:r>
              <a:rPr lang="en-US" b="1" dirty="0">
                <a:solidFill>
                  <a:srgbClr val="0062AC"/>
                </a:solidFill>
              </a:rPr>
              <a:t>Strengths</a:t>
            </a:r>
          </a:p>
        </p:txBody>
      </p:sp>
      <p:sp>
        <p:nvSpPr>
          <p:cNvPr id="9" name="Rectangle 8">
            <a:extLst>
              <a:ext uri="{FF2B5EF4-FFF2-40B4-BE49-F238E27FC236}">
                <a16:creationId xmlns:a16="http://schemas.microsoft.com/office/drawing/2014/main" id="{63F5B689-869B-46A0-AA57-8EF7E95EF261}"/>
              </a:ext>
            </a:extLst>
          </p:cNvPr>
          <p:cNvSpPr/>
          <p:nvPr userDrawn="1"/>
        </p:nvSpPr>
        <p:spPr>
          <a:xfrm>
            <a:off x="7255526" y="3664838"/>
            <a:ext cx="899733" cy="369332"/>
          </a:xfrm>
          <a:prstGeom prst="rect">
            <a:avLst/>
          </a:prstGeom>
        </p:spPr>
        <p:txBody>
          <a:bodyPr wrap="none">
            <a:spAutoFit/>
          </a:bodyPr>
          <a:lstStyle/>
          <a:p>
            <a:r>
              <a:rPr lang="en-US" b="1" dirty="0">
                <a:solidFill>
                  <a:srgbClr val="0062AC"/>
                </a:solidFill>
              </a:rPr>
              <a:t>Threats</a:t>
            </a:r>
          </a:p>
        </p:txBody>
      </p:sp>
      <p:cxnSp>
        <p:nvCxnSpPr>
          <p:cNvPr id="13" name="Straight Connector 12">
            <a:extLst>
              <a:ext uri="{FF2B5EF4-FFF2-40B4-BE49-F238E27FC236}">
                <a16:creationId xmlns:a16="http://schemas.microsoft.com/office/drawing/2014/main" id="{973CA828-E7CF-4888-9762-1A67FB53DB0D}"/>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90B989-5C17-471E-84F4-27F1468AB1C7}"/>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8E544C4-1B3C-4892-9792-D4FE5F67B8EE}"/>
              </a:ext>
            </a:extLst>
          </p:cNvPr>
          <p:cNvSpPr/>
          <p:nvPr userDrawn="1"/>
        </p:nvSpPr>
        <p:spPr>
          <a:xfrm>
            <a:off x="-9878" y="121920"/>
            <a:ext cx="6100939" cy="33070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B8FE68-8F70-41AC-9098-4C2404A48E28}"/>
              </a:ext>
            </a:extLst>
          </p:cNvPr>
          <p:cNvSpPr/>
          <p:nvPr userDrawn="1"/>
        </p:nvSpPr>
        <p:spPr>
          <a:xfrm>
            <a:off x="6106963" y="3429000"/>
            <a:ext cx="6100939" cy="34289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32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1C2AD437-3A7D-4A19-A72D-C27AE907613E}"/>
              </a:ext>
            </a:extLst>
          </p:cNvPr>
          <p:cNvCxnSpPr>
            <a:cxnSpLocks/>
          </p:cNvCxnSpPr>
          <p:nvPr userDrawn="1"/>
        </p:nvCxnSpPr>
        <p:spPr>
          <a:xfrm flipH="1">
            <a:off x="609106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C07756-0723-42B2-8D6C-782ADBABE152}"/>
              </a:ext>
            </a:extLst>
          </p:cNvPr>
          <p:cNvCxnSpPr>
            <a:cxnSpLocks/>
          </p:cNvCxnSpPr>
          <p:nvPr userDrawn="1"/>
        </p:nvCxnSpPr>
        <p:spPr>
          <a:xfrm>
            <a:off x="2437676" y="3858746"/>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2CC6D6A-1437-4181-B569-E9DE86DC2807}"/>
              </a:ext>
            </a:extLst>
          </p:cNvPr>
          <p:cNvCxnSpPr>
            <a:cxnSpLocks/>
          </p:cNvCxnSpPr>
          <p:nvPr userDrawn="1"/>
        </p:nvCxnSpPr>
        <p:spPr>
          <a:xfrm flipH="1">
            <a:off x="609106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28EBF4-877D-4FCC-86FF-425E3552A5D0}"/>
              </a:ext>
            </a:extLst>
          </p:cNvPr>
          <p:cNvSpPr/>
          <p:nvPr userDrawn="1"/>
        </p:nvSpPr>
        <p:spPr>
          <a:xfrm>
            <a:off x="7255526" y="287360"/>
            <a:ext cx="1354666" cy="369332"/>
          </a:xfrm>
          <a:prstGeom prst="rect">
            <a:avLst/>
          </a:prstGeom>
        </p:spPr>
        <p:txBody>
          <a:bodyPr wrap="none">
            <a:spAutoFit/>
          </a:bodyPr>
          <a:lstStyle/>
          <a:p>
            <a:r>
              <a:rPr lang="en-US" b="1" dirty="0">
                <a:solidFill>
                  <a:srgbClr val="0062AC"/>
                </a:solidFill>
              </a:rPr>
              <a:t>Weaknesses</a:t>
            </a:r>
          </a:p>
        </p:txBody>
      </p:sp>
      <p:sp>
        <p:nvSpPr>
          <p:cNvPr id="6" name="Rectangle 5">
            <a:extLst>
              <a:ext uri="{FF2B5EF4-FFF2-40B4-BE49-F238E27FC236}">
                <a16:creationId xmlns:a16="http://schemas.microsoft.com/office/drawing/2014/main" id="{CE47B19D-34E5-463B-9B14-EFA74E9C12F6}"/>
              </a:ext>
            </a:extLst>
          </p:cNvPr>
          <p:cNvSpPr/>
          <p:nvPr userDrawn="1"/>
        </p:nvSpPr>
        <p:spPr>
          <a:xfrm>
            <a:off x="737167" y="3664838"/>
            <a:ext cx="1518364" cy="369332"/>
          </a:xfrm>
          <a:prstGeom prst="rect">
            <a:avLst/>
          </a:prstGeom>
        </p:spPr>
        <p:txBody>
          <a:bodyPr wrap="none">
            <a:spAutoFit/>
          </a:bodyPr>
          <a:lstStyle/>
          <a:p>
            <a:r>
              <a:rPr lang="en-US" b="1" dirty="0">
                <a:solidFill>
                  <a:srgbClr val="0062AC"/>
                </a:solidFill>
              </a:rPr>
              <a:t>Opportunities</a:t>
            </a:r>
          </a:p>
        </p:txBody>
      </p:sp>
      <p:cxnSp>
        <p:nvCxnSpPr>
          <p:cNvPr id="7" name="Straight Arrow Connector 6">
            <a:extLst>
              <a:ext uri="{FF2B5EF4-FFF2-40B4-BE49-F238E27FC236}">
                <a16:creationId xmlns:a16="http://schemas.microsoft.com/office/drawing/2014/main" id="{A4CDAC6F-4090-47E0-B3D5-39DA82270080}"/>
              </a:ext>
            </a:extLst>
          </p:cNvPr>
          <p:cNvCxnSpPr>
            <a:cxnSpLocks/>
          </p:cNvCxnSpPr>
          <p:nvPr userDrawn="1"/>
        </p:nvCxnSpPr>
        <p:spPr>
          <a:xfrm>
            <a:off x="2437676" y="467620"/>
            <a:ext cx="3653385"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E9E48FD-739E-4F16-B1F5-05A0409084B9}"/>
              </a:ext>
            </a:extLst>
          </p:cNvPr>
          <p:cNvSpPr/>
          <p:nvPr userDrawn="1"/>
        </p:nvSpPr>
        <p:spPr>
          <a:xfrm>
            <a:off x="1161385" y="285562"/>
            <a:ext cx="1094146" cy="369332"/>
          </a:xfrm>
          <a:prstGeom prst="rect">
            <a:avLst/>
          </a:prstGeom>
        </p:spPr>
        <p:txBody>
          <a:bodyPr wrap="none">
            <a:spAutoFit/>
          </a:bodyPr>
          <a:lstStyle/>
          <a:p>
            <a:r>
              <a:rPr lang="en-US" b="1" dirty="0">
                <a:solidFill>
                  <a:srgbClr val="0062AC"/>
                </a:solidFill>
              </a:rPr>
              <a:t>Strengths</a:t>
            </a:r>
          </a:p>
        </p:txBody>
      </p:sp>
      <p:sp>
        <p:nvSpPr>
          <p:cNvPr id="9" name="Rectangle 8">
            <a:extLst>
              <a:ext uri="{FF2B5EF4-FFF2-40B4-BE49-F238E27FC236}">
                <a16:creationId xmlns:a16="http://schemas.microsoft.com/office/drawing/2014/main" id="{63F5B689-869B-46A0-AA57-8EF7E95EF261}"/>
              </a:ext>
            </a:extLst>
          </p:cNvPr>
          <p:cNvSpPr/>
          <p:nvPr userDrawn="1"/>
        </p:nvSpPr>
        <p:spPr>
          <a:xfrm>
            <a:off x="7255526" y="3664838"/>
            <a:ext cx="899733" cy="369332"/>
          </a:xfrm>
          <a:prstGeom prst="rect">
            <a:avLst/>
          </a:prstGeom>
        </p:spPr>
        <p:txBody>
          <a:bodyPr wrap="none">
            <a:spAutoFit/>
          </a:bodyPr>
          <a:lstStyle/>
          <a:p>
            <a:r>
              <a:rPr lang="en-US" b="1" dirty="0">
                <a:solidFill>
                  <a:srgbClr val="0062AC"/>
                </a:solidFill>
              </a:rPr>
              <a:t>Threats</a:t>
            </a:r>
          </a:p>
        </p:txBody>
      </p:sp>
      <p:cxnSp>
        <p:nvCxnSpPr>
          <p:cNvPr id="13" name="Straight Connector 12">
            <a:extLst>
              <a:ext uri="{FF2B5EF4-FFF2-40B4-BE49-F238E27FC236}">
                <a16:creationId xmlns:a16="http://schemas.microsoft.com/office/drawing/2014/main" id="{973CA828-E7CF-4888-9762-1A67FB53DB0D}"/>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90B989-5C17-471E-84F4-27F1468AB1C7}"/>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12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716247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F2CC6D6A-1437-4181-B569-E9DE86DC2807}"/>
              </a:ext>
            </a:extLst>
          </p:cNvPr>
          <p:cNvCxnSpPr>
            <a:cxnSpLocks/>
          </p:cNvCxnSpPr>
          <p:nvPr userDrawn="1"/>
        </p:nvCxnSpPr>
        <p:spPr>
          <a:xfrm flipH="1">
            <a:off x="609106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2AD437-3A7D-4A19-A72D-C27AE907613E}"/>
              </a:ext>
            </a:extLst>
          </p:cNvPr>
          <p:cNvCxnSpPr>
            <a:cxnSpLocks/>
          </p:cNvCxnSpPr>
          <p:nvPr userDrawn="1"/>
        </p:nvCxnSpPr>
        <p:spPr>
          <a:xfrm flipH="1">
            <a:off x="609106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28AEF22-CAA7-456F-A3D1-A7BA1424B4AC}"/>
              </a:ext>
            </a:extLst>
          </p:cNvPr>
          <p:cNvCxnSpPr>
            <a:cxnSpLocks/>
          </p:cNvCxnSpPr>
          <p:nvPr userDrawn="1"/>
        </p:nvCxnSpPr>
        <p:spPr>
          <a:xfrm>
            <a:off x="6096000" y="121920"/>
            <a:ext cx="0" cy="673608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28EBF4-877D-4FCC-86FF-425E3552A5D0}"/>
              </a:ext>
            </a:extLst>
          </p:cNvPr>
          <p:cNvSpPr/>
          <p:nvPr userDrawn="1"/>
        </p:nvSpPr>
        <p:spPr>
          <a:xfrm>
            <a:off x="7255526" y="287360"/>
            <a:ext cx="1354666" cy="369332"/>
          </a:xfrm>
          <a:prstGeom prst="rect">
            <a:avLst/>
          </a:prstGeom>
        </p:spPr>
        <p:txBody>
          <a:bodyPr wrap="none">
            <a:spAutoFit/>
          </a:bodyPr>
          <a:lstStyle/>
          <a:p>
            <a:r>
              <a:rPr lang="en-US" b="1" dirty="0">
                <a:solidFill>
                  <a:srgbClr val="0062AC"/>
                </a:solidFill>
              </a:rPr>
              <a:t>Weaknesses</a:t>
            </a:r>
          </a:p>
        </p:txBody>
      </p:sp>
      <p:sp>
        <p:nvSpPr>
          <p:cNvPr id="6" name="Rectangle 5">
            <a:extLst>
              <a:ext uri="{FF2B5EF4-FFF2-40B4-BE49-F238E27FC236}">
                <a16:creationId xmlns:a16="http://schemas.microsoft.com/office/drawing/2014/main" id="{CE47B19D-34E5-463B-9B14-EFA74E9C12F6}"/>
              </a:ext>
            </a:extLst>
          </p:cNvPr>
          <p:cNvSpPr/>
          <p:nvPr userDrawn="1"/>
        </p:nvSpPr>
        <p:spPr>
          <a:xfrm>
            <a:off x="1161385" y="3664838"/>
            <a:ext cx="1518364" cy="369332"/>
          </a:xfrm>
          <a:prstGeom prst="rect">
            <a:avLst/>
          </a:prstGeom>
        </p:spPr>
        <p:txBody>
          <a:bodyPr wrap="none">
            <a:spAutoFit/>
          </a:bodyPr>
          <a:lstStyle/>
          <a:p>
            <a:r>
              <a:rPr lang="en-US" b="1" dirty="0">
                <a:solidFill>
                  <a:srgbClr val="0062AC"/>
                </a:solidFill>
              </a:rPr>
              <a:t>Opportunities</a:t>
            </a:r>
          </a:p>
        </p:txBody>
      </p:sp>
      <p:cxnSp>
        <p:nvCxnSpPr>
          <p:cNvPr id="7" name="Straight Arrow Connector 6">
            <a:extLst>
              <a:ext uri="{FF2B5EF4-FFF2-40B4-BE49-F238E27FC236}">
                <a16:creationId xmlns:a16="http://schemas.microsoft.com/office/drawing/2014/main" id="{A4CDAC6F-4090-47E0-B3D5-39DA82270080}"/>
              </a:ext>
            </a:extLst>
          </p:cNvPr>
          <p:cNvCxnSpPr>
            <a:cxnSpLocks/>
          </p:cNvCxnSpPr>
          <p:nvPr userDrawn="1"/>
        </p:nvCxnSpPr>
        <p:spPr>
          <a:xfrm flipH="1">
            <a:off x="-10391" y="465822"/>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E9E48FD-739E-4F16-B1F5-05A0409084B9}"/>
              </a:ext>
            </a:extLst>
          </p:cNvPr>
          <p:cNvSpPr/>
          <p:nvPr userDrawn="1"/>
        </p:nvSpPr>
        <p:spPr>
          <a:xfrm>
            <a:off x="1161385" y="285562"/>
            <a:ext cx="1094146" cy="369332"/>
          </a:xfrm>
          <a:prstGeom prst="rect">
            <a:avLst/>
          </a:prstGeom>
        </p:spPr>
        <p:txBody>
          <a:bodyPr wrap="none">
            <a:spAutoFit/>
          </a:bodyPr>
          <a:lstStyle/>
          <a:p>
            <a:r>
              <a:rPr lang="en-US" b="1" dirty="0">
                <a:solidFill>
                  <a:srgbClr val="0062AC"/>
                </a:solidFill>
              </a:rPr>
              <a:t>Strengths</a:t>
            </a:r>
          </a:p>
        </p:txBody>
      </p:sp>
      <p:sp>
        <p:nvSpPr>
          <p:cNvPr id="9" name="Rectangle 8">
            <a:extLst>
              <a:ext uri="{FF2B5EF4-FFF2-40B4-BE49-F238E27FC236}">
                <a16:creationId xmlns:a16="http://schemas.microsoft.com/office/drawing/2014/main" id="{63F5B689-869B-46A0-AA57-8EF7E95EF261}"/>
              </a:ext>
            </a:extLst>
          </p:cNvPr>
          <p:cNvSpPr/>
          <p:nvPr userDrawn="1"/>
        </p:nvSpPr>
        <p:spPr>
          <a:xfrm>
            <a:off x="7255526" y="3664838"/>
            <a:ext cx="899733" cy="369332"/>
          </a:xfrm>
          <a:prstGeom prst="rect">
            <a:avLst/>
          </a:prstGeom>
        </p:spPr>
        <p:txBody>
          <a:bodyPr wrap="none">
            <a:spAutoFit/>
          </a:bodyPr>
          <a:lstStyle/>
          <a:p>
            <a:r>
              <a:rPr lang="en-US" b="1" dirty="0">
                <a:solidFill>
                  <a:srgbClr val="0062AC"/>
                </a:solidFill>
              </a:rPr>
              <a:t>Threats</a:t>
            </a:r>
          </a:p>
        </p:txBody>
      </p:sp>
      <p:cxnSp>
        <p:nvCxnSpPr>
          <p:cNvPr id="10" name="Straight Arrow Connector 9">
            <a:extLst>
              <a:ext uri="{FF2B5EF4-FFF2-40B4-BE49-F238E27FC236}">
                <a16:creationId xmlns:a16="http://schemas.microsoft.com/office/drawing/2014/main" id="{3E183DAE-760B-4E65-B72A-6AF165A64E8F}"/>
              </a:ext>
            </a:extLst>
          </p:cNvPr>
          <p:cNvCxnSpPr>
            <a:cxnSpLocks/>
          </p:cNvCxnSpPr>
          <p:nvPr userDrawn="1"/>
        </p:nvCxnSpPr>
        <p:spPr>
          <a:xfrm flipH="1">
            <a:off x="-10391" y="3858746"/>
            <a:ext cx="1028700" cy="0"/>
          </a:xfrm>
          <a:prstGeom prst="straightConnector1">
            <a:avLst/>
          </a:prstGeom>
          <a:ln w="38100" cap="flat">
            <a:solidFill>
              <a:srgbClr val="54AD5B"/>
            </a:solidFill>
            <a:bevel/>
            <a:headEnd type="ova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017373-9DE6-4A4B-BBA4-742364FD4F63}"/>
              </a:ext>
            </a:extLst>
          </p:cNvPr>
          <p:cNvCxnSpPr>
            <a:cxnSpLocks/>
          </p:cNvCxnSpPr>
          <p:nvPr userDrawn="1"/>
        </p:nvCxnSpPr>
        <p:spPr>
          <a:xfrm flipH="1">
            <a:off x="9525" y="3429000"/>
            <a:ext cx="1217295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031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1FDD167-636A-4BDE-89F7-920A49AB7538}"/>
              </a:ext>
            </a:extLst>
          </p:cNvPr>
          <p:cNvCxnSpPr>
            <a:cxnSpLocks/>
          </p:cNvCxnSpPr>
          <p:nvPr userDrawn="1"/>
        </p:nvCxnSpPr>
        <p:spPr>
          <a:xfrm flipH="1">
            <a:off x="-138690" y="465822"/>
            <a:ext cx="3432608" cy="0"/>
          </a:xfrm>
          <a:prstGeom prst="straightConnector1">
            <a:avLst/>
          </a:prstGeom>
          <a:ln w="50800" cap="rnd">
            <a:solidFill>
              <a:srgbClr val="54AD5B"/>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A40CBED-1BBE-474D-ABCE-1FC61979D951}"/>
              </a:ext>
            </a:extLst>
          </p:cNvPr>
          <p:cNvSpPr/>
          <p:nvPr userDrawn="1"/>
        </p:nvSpPr>
        <p:spPr>
          <a:xfrm>
            <a:off x="3590686" y="162730"/>
            <a:ext cx="7382114" cy="584775"/>
          </a:xfrm>
          <a:prstGeom prst="rect">
            <a:avLst/>
          </a:prstGeom>
        </p:spPr>
        <p:txBody>
          <a:bodyPr wrap="square">
            <a:spAutoFit/>
          </a:bodyPr>
          <a:lstStyle/>
          <a:p>
            <a:r>
              <a:rPr lang="en-US" sz="3200" b="1" dirty="0">
                <a:solidFill>
                  <a:srgbClr val="0062AC"/>
                </a:solidFill>
              </a:rPr>
              <a:t>Ideas for Collaboration and Lessons Learnt</a:t>
            </a:r>
          </a:p>
        </p:txBody>
      </p:sp>
    </p:spTree>
    <p:extLst>
      <p:ext uri="{BB962C8B-B14F-4D97-AF65-F5344CB8AC3E}">
        <p14:creationId xmlns:p14="http://schemas.microsoft.com/office/powerpoint/2010/main" val="1189768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4113554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462607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094139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3287251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1903356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93273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3542174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337974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3618829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1378137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606817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4282744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pic>
        <p:nvPicPr>
          <p:cNvPr id="7" name="Picture 6">
            <a:extLst>
              <a:ext uri="{FF2B5EF4-FFF2-40B4-BE49-F238E27FC236}">
                <a16:creationId xmlns:a16="http://schemas.microsoft.com/office/drawing/2014/main" id="{F95A8BF4-32CC-4C15-9691-4FEEF25971B4}"/>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980426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pic>
        <p:nvPicPr>
          <p:cNvPr id="7" name="Picture 6">
            <a:extLst>
              <a:ext uri="{FF2B5EF4-FFF2-40B4-BE49-F238E27FC236}">
                <a16:creationId xmlns:a16="http://schemas.microsoft.com/office/drawing/2014/main" id="{1BFDA214-6B9F-4260-B76E-285A35CEDD2B}"/>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29639258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pic>
        <p:nvPicPr>
          <p:cNvPr id="7" name="Picture 6">
            <a:extLst>
              <a:ext uri="{FF2B5EF4-FFF2-40B4-BE49-F238E27FC236}">
                <a16:creationId xmlns:a16="http://schemas.microsoft.com/office/drawing/2014/main" id="{028F4CEA-81BD-46E3-B313-C675A667B456}"/>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1887373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pic>
        <p:nvPicPr>
          <p:cNvPr id="8" name="Picture 7">
            <a:extLst>
              <a:ext uri="{FF2B5EF4-FFF2-40B4-BE49-F238E27FC236}">
                <a16:creationId xmlns:a16="http://schemas.microsoft.com/office/drawing/2014/main" id="{5E1461DB-9040-4114-B6E0-47FDBA267ABB}"/>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2660484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50CAE1-A5F3-4EC0-A497-466020833F09}" type="slidenum">
              <a:rPr lang="en-US" smtClean="0"/>
              <a:pPr/>
              <a:t>‹#›</a:t>
            </a:fld>
            <a:endParaRPr lang="en-US"/>
          </a:p>
        </p:txBody>
      </p:sp>
      <p:pic>
        <p:nvPicPr>
          <p:cNvPr id="10" name="Picture 9">
            <a:extLst>
              <a:ext uri="{FF2B5EF4-FFF2-40B4-BE49-F238E27FC236}">
                <a16:creationId xmlns:a16="http://schemas.microsoft.com/office/drawing/2014/main" id="{333FFA2F-19AC-4805-90E8-AFC5B10063F8}"/>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2419206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50CAE1-A5F3-4EC0-A497-466020833F09}" type="slidenum">
              <a:rPr lang="en-US" smtClean="0"/>
              <a:pPr/>
              <a:t>‹#›</a:t>
            </a:fld>
            <a:endParaRPr lang="en-US"/>
          </a:p>
        </p:txBody>
      </p:sp>
      <p:pic>
        <p:nvPicPr>
          <p:cNvPr id="6" name="Picture 5">
            <a:extLst>
              <a:ext uri="{FF2B5EF4-FFF2-40B4-BE49-F238E27FC236}">
                <a16:creationId xmlns:a16="http://schemas.microsoft.com/office/drawing/2014/main" id="{9F92A6A6-05DD-456B-BB15-2F216816A034}"/>
              </a:ext>
            </a:extLst>
          </p:cNvPr>
          <p:cNvPicPr>
            <a:picLocks noChangeAspect="1"/>
          </p:cNvPicPr>
          <p:nvPr userDrawn="1"/>
        </p:nvPicPr>
        <p:blipFill rotWithShape="1">
          <a:blip r:embed="rId2"/>
          <a:srcRect b="98236"/>
          <a:stretch/>
        </p:blipFill>
        <p:spPr>
          <a:xfrm>
            <a:off x="-1" y="0"/>
            <a:ext cx="12219709" cy="121436"/>
          </a:xfrm>
          <a:prstGeom prst="rect">
            <a:avLst/>
          </a:prstGeom>
        </p:spPr>
      </p:pic>
      <p:pic>
        <p:nvPicPr>
          <p:cNvPr id="7" name="Picture 6">
            <a:extLst>
              <a:ext uri="{FF2B5EF4-FFF2-40B4-BE49-F238E27FC236}">
                <a16:creationId xmlns:a16="http://schemas.microsoft.com/office/drawing/2014/main" id="{42F01FD0-93CC-485E-874F-9382E295214F}"/>
              </a:ext>
            </a:extLst>
          </p:cNvPr>
          <p:cNvPicPr>
            <a:picLocks noChangeAspect="1"/>
          </p:cNvPicPr>
          <p:nvPr userDrawn="1"/>
        </p:nvPicPr>
        <p:blipFill rotWithShape="1">
          <a:blip r:embed="rId2"/>
          <a:srcRect b="98236"/>
          <a:stretch/>
        </p:blipFill>
        <p:spPr>
          <a:xfrm>
            <a:off x="152399" y="152400"/>
            <a:ext cx="12219709" cy="121436"/>
          </a:xfrm>
          <a:prstGeom prst="rect">
            <a:avLst/>
          </a:prstGeom>
        </p:spPr>
      </p:pic>
    </p:spTree>
    <p:extLst>
      <p:ext uri="{BB962C8B-B14F-4D97-AF65-F5344CB8AC3E}">
        <p14:creationId xmlns:p14="http://schemas.microsoft.com/office/powerpoint/2010/main" val="1896947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50CAE1-A5F3-4EC0-A497-466020833F09}" type="slidenum">
              <a:rPr lang="en-US" smtClean="0"/>
              <a:pPr/>
              <a:t>‹#›</a:t>
            </a:fld>
            <a:endParaRPr lang="en-US"/>
          </a:p>
        </p:txBody>
      </p:sp>
      <p:pic>
        <p:nvPicPr>
          <p:cNvPr id="5" name="Picture 4">
            <a:extLst>
              <a:ext uri="{FF2B5EF4-FFF2-40B4-BE49-F238E27FC236}">
                <a16:creationId xmlns:a16="http://schemas.microsoft.com/office/drawing/2014/main" id="{BB064A64-0322-4E55-8F94-85CB5FA986B8}"/>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47696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419165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pic>
        <p:nvPicPr>
          <p:cNvPr id="8" name="Picture 7">
            <a:extLst>
              <a:ext uri="{FF2B5EF4-FFF2-40B4-BE49-F238E27FC236}">
                <a16:creationId xmlns:a16="http://schemas.microsoft.com/office/drawing/2014/main" id="{6A935D39-B035-4764-B586-2239A5484322}"/>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4023813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pic>
        <p:nvPicPr>
          <p:cNvPr id="8" name="Picture 7">
            <a:extLst>
              <a:ext uri="{FF2B5EF4-FFF2-40B4-BE49-F238E27FC236}">
                <a16:creationId xmlns:a16="http://schemas.microsoft.com/office/drawing/2014/main" id="{CC2617CE-529C-4696-BFB9-50E42BCC3796}"/>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96194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pic>
        <p:nvPicPr>
          <p:cNvPr id="7" name="Picture 6">
            <a:extLst>
              <a:ext uri="{FF2B5EF4-FFF2-40B4-BE49-F238E27FC236}">
                <a16:creationId xmlns:a16="http://schemas.microsoft.com/office/drawing/2014/main" id="{C8520BDA-5256-4B1C-8A32-C143304D92C8}"/>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1965537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50CAE1-A5F3-4EC0-A497-466020833F09}" type="slidenum">
              <a:rPr lang="en-US" smtClean="0"/>
              <a:pPr/>
              <a:t>‹#›</a:t>
            </a:fld>
            <a:endParaRPr lang="en-US"/>
          </a:p>
        </p:txBody>
      </p:sp>
      <p:pic>
        <p:nvPicPr>
          <p:cNvPr id="7" name="Picture 6">
            <a:extLst>
              <a:ext uri="{FF2B5EF4-FFF2-40B4-BE49-F238E27FC236}">
                <a16:creationId xmlns:a16="http://schemas.microsoft.com/office/drawing/2014/main" id="{B01518A1-0C80-4420-A1F2-4323E364FC43}"/>
              </a:ext>
            </a:extLst>
          </p:cNvPr>
          <p:cNvPicPr>
            <a:picLocks noChangeAspect="1"/>
          </p:cNvPicPr>
          <p:nvPr userDrawn="1"/>
        </p:nvPicPr>
        <p:blipFill rotWithShape="1">
          <a:blip r:embed="rId2"/>
          <a:srcRect b="98236"/>
          <a:stretch/>
        </p:blipFill>
        <p:spPr>
          <a:xfrm>
            <a:off x="-1" y="0"/>
            <a:ext cx="12219709" cy="121436"/>
          </a:xfrm>
          <a:prstGeom prst="rect">
            <a:avLst/>
          </a:prstGeom>
        </p:spPr>
      </p:pic>
    </p:spTree>
    <p:extLst>
      <p:ext uri="{BB962C8B-B14F-4D97-AF65-F5344CB8AC3E}">
        <p14:creationId xmlns:p14="http://schemas.microsoft.com/office/powerpoint/2010/main" val="3686345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6F9E-CDD0-48C8-B9A2-2CF81D08D2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22FFBF-CD64-47A5-9EE7-B515B4BB1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4EC632-0B88-4394-8CA5-8C01B168D28F}"/>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5" name="Footer Placeholder 4">
            <a:extLst>
              <a:ext uri="{FF2B5EF4-FFF2-40B4-BE49-F238E27FC236}">
                <a16:creationId xmlns:a16="http://schemas.microsoft.com/office/drawing/2014/main" id="{F3045EE1-8555-47A1-AB0B-422B2D9E3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20C5B-17F2-4D2E-AB2C-C0F4CBBE04FA}"/>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1816673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21DC-0B4D-4E6C-82EF-504E84416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CF072-49C0-4124-A2E6-74EFB1C6F1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758CE-C216-4FDC-A143-49EDBE646694}"/>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5" name="Footer Placeholder 4">
            <a:extLst>
              <a:ext uri="{FF2B5EF4-FFF2-40B4-BE49-F238E27FC236}">
                <a16:creationId xmlns:a16="http://schemas.microsoft.com/office/drawing/2014/main" id="{196CCD1D-4446-4B48-AE2D-6C7B84EF7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7932D-9E96-47FA-BFAA-878A43EDA9D1}"/>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848751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6483-B61B-4786-95CB-96C0E3A4E5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B59031-3D8E-4975-9C06-ACB226664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576EBA-EC1F-4D21-9CF7-050017194DBC}"/>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5" name="Footer Placeholder 4">
            <a:extLst>
              <a:ext uri="{FF2B5EF4-FFF2-40B4-BE49-F238E27FC236}">
                <a16:creationId xmlns:a16="http://schemas.microsoft.com/office/drawing/2014/main" id="{778E49D1-71A8-4CD1-8D94-40206FE6D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10B2D-0C10-46F6-85C5-99DB0B4CDDE6}"/>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1053707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A6C8-9216-4645-B2F8-E2D707565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7BB273-F635-4FBA-AA6E-8C9E2EFB32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B8C368-00FD-46E4-B64C-6781AFE542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D91AA3-FACB-47D2-B518-18A865C82964}"/>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6" name="Footer Placeholder 5">
            <a:extLst>
              <a:ext uri="{FF2B5EF4-FFF2-40B4-BE49-F238E27FC236}">
                <a16:creationId xmlns:a16="http://schemas.microsoft.com/office/drawing/2014/main" id="{FC189EAF-A1FD-4F9B-9E56-DD3CB52AD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BD6B9-3FA1-424D-ABC1-DE36E8BF36BC}"/>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2960058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5E2D-995C-4FF4-8FA4-B97953374E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59F52-1F17-40E3-928D-919837550A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14DDA5-DD89-47F1-8AE2-F14990EC35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5E8288-582A-463B-8660-B2C96BA74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2E04CD-41AF-41B0-B74A-F08A2FA485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F4442-8BB3-4591-B03B-E4194D0A479D}"/>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8" name="Footer Placeholder 7">
            <a:extLst>
              <a:ext uri="{FF2B5EF4-FFF2-40B4-BE49-F238E27FC236}">
                <a16:creationId xmlns:a16="http://schemas.microsoft.com/office/drawing/2014/main" id="{EB455811-CE81-4065-B28B-83C2E7042C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18244A-7CDA-4BC9-874A-FC9A52621BD5}"/>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3155664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CA93-20A5-4E4F-9823-5CD2A944EE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25AFE5-9B2D-4046-82DB-9D04943B96F4}"/>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4" name="Footer Placeholder 3">
            <a:extLst>
              <a:ext uri="{FF2B5EF4-FFF2-40B4-BE49-F238E27FC236}">
                <a16:creationId xmlns:a16="http://schemas.microsoft.com/office/drawing/2014/main" id="{33DE418A-7FE5-4DD8-A852-443B47CFB7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56CAA8-D036-463B-AF25-BEB3DCEB572A}"/>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87697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2723287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EE068-AF34-4C64-B17A-08AF54EF7C33}"/>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3" name="Footer Placeholder 2">
            <a:extLst>
              <a:ext uri="{FF2B5EF4-FFF2-40B4-BE49-F238E27FC236}">
                <a16:creationId xmlns:a16="http://schemas.microsoft.com/office/drawing/2014/main" id="{79D980A6-4E6F-4CCC-A1DD-220EFE41A4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5CB7E9-C450-4250-B018-7C036B0E0056}"/>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989034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EB8A-DEED-4980-AD5C-ECA1BB324C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0EC5F0-C992-4720-97E7-24C3110F2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CDBA6-C8DA-456D-9DCD-007F202DD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0853E2-D8CB-45C4-B6B1-9D03F3FC2B75}"/>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6" name="Footer Placeholder 5">
            <a:extLst>
              <a:ext uri="{FF2B5EF4-FFF2-40B4-BE49-F238E27FC236}">
                <a16:creationId xmlns:a16="http://schemas.microsoft.com/office/drawing/2014/main" id="{D1CD9BDD-D818-4C5D-BAAF-63C6F23BA0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9FDE7-3074-4857-B056-9AFF0F58B204}"/>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3267365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1F15-6076-434B-BD60-DF6D5CE642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5D826D-6408-46C9-BBC4-896ED912D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73580-619F-40BC-AE5A-BE97EFD38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27708A-2E2A-4A70-A484-6F0478C8EDF8}"/>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6" name="Footer Placeholder 5">
            <a:extLst>
              <a:ext uri="{FF2B5EF4-FFF2-40B4-BE49-F238E27FC236}">
                <a16:creationId xmlns:a16="http://schemas.microsoft.com/office/drawing/2014/main" id="{896C776F-AE86-4656-BF6C-11B87A23B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200F6C-2F3A-4E8D-BB9D-21BE218BA641}"/>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125640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0001-9A6F-4BB8-A310-1F045F031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D22A3-72E3-4059-8C21-7755AF6C82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23937-A02A-4357-90DF-CD94DB07E82D}"/>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5" name="Footer Placeholder 4">
            <a:extLst>
              <a:ext uri="{FF2B5EF4-FFF2-40B4-BE49-F238E27FC236}">
                <a16:creationId xmlns:a16="http://schemas.microsoft.com/office/drawing/2014/main" id="{1470F4BF-BC1E-4063-A746-E877ED68D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3391E-5A2F-4859-8FF3-6AEBA4CC5D1C}"/>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1140139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4E8A1-6010-4516-888A-72DCF9AC7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37AAA-7F3F-48C1-A152-9064C6B415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32BFC-3369-4CD9-B089-7D951F463C18}"/>
              </a:ext>
            </a:extLst>
          </p:cNvPr>
          <p:cNvSpPr>
            <a:spLocks noGrp="1"/>
          </p:cNvSpPr>
          <p:nvPr>
            <p:ph type="dt" sz="half" idx="10"/>
          </p:nvPr>
        </p:nvSpPr>
        <p:spPr/>
        <p:txBody>
          <a:bodyPr/>
          <a:lstStyle/>
          <a:p>
            <a:fld id="{92217FDA-D0D2-483E-87A9-50F6A9D88C2C}" type="datetimeFigureOut">
              <a:rPr lang="en-US" smtClean="0"/>
              <a:t>11/27/2018</a:t>
            </a:fld>
            <a:endParaRPr lang="en-US"/>
          </a:p>
        </p:txBody>
      </p:sp>
      <p:sp>
        <p:nvSpPr>
          <p:cNvPr id="5" name="Footer Placeholder 4">
            <a:extLst>
              <a:ext uri="{FF2B5EF4-FFF2-40B4-BE49-F238E27FC236}">
                <a16:creationId xmlns:a16="http://schemas.microsoft.com/office/drawing/2014/main" id="{8FE1B6B5-AF94-47C5-93A2-858DD2522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E49F4-21A1-467F-B824-12536F936C48}"/>
              </a:ext>
            </a:extLst>
          </p:cNvPr>
          <p:cNvSpPr>
            <a:spLocks noGrp="1"/>
          </p:cNvSpPr>
          <p:nvPr>
            <p:ph type="sldNum" sz="quarter" idx="12"/>
          </p:nvPr>
        </p:nvSpPr>
        <p:spPr/>
        <p:txBody>
          <a:bodyPr/>
          <a:lstStyle/>
          <a:p>
            <a:fld id="{C4A8251B-3F84-4102-B37C-D37D59AC6C13}" type="slidenum">
              <a:rPr lang="en-US" smtClean="0"/>
              <a:t>‹#›</a:t>
            </a:fld>
            <a:endParaRPr lang="en-US"/>
          </a:p>
        </p:txBody>
      </p:sp>
    </p:spTree>
    <p:extLst>
      <p:ext uri="{BB962C8B-B14F-4D97-AF65-F5344CB8AC3E}">
        <p14:creationId xmlns:p14="http://schemas.microsoft.com/office/powerpoint/2010/main" val="344116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321279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71437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CBA511-3A31-4FD9-98E5-41B0698F5E7C}"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50CAE1-A5F3-4EC0-A497-466020833F09}" type="slidenum">
              <a:rPr lang="en-US" smtClean="0"/>
              <a:pPr/>
              <a:t>‹#›</a:t>
            </a:fld>
            <a:endParaRPr lang="en-US"/>
          </a:p>
        </p:txBody>
      </p:sp>
    </p:spTree>
    <p:extLst>
      <p:ext uri="{BB962C8B-B14F-4D97-AF65-F5344CB8AC3E}">
        <p14:creationId xmlns:p14="http://schemas.microsoft.com/office/powerpoint/2010/main" val="89437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385A0-254F-4AF4-8B34-16557BDF7C89}" type="datetimeFigureOut">
              <a:rPr lang="en-US" smtClean="0">
                <a:solidFill>
                  <a:prstClr val="black">
                    <a:tint val="75000"/>
                  </a:prstClr>
                </a:solidFill>
              </a:rPr>
              <a:pPr/>
              <a:t>11/27/2018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30ECB-0501-405F-922F-F7343D30D8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855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79EC0-0A4C-4E85-98FE-0209182037E7}"/>
              </a:ext>
            </a:extLst>
          </p:cNvPr>
          <p:cNvPicPr>
            <a:picLocks noChangeAspect="1"/>
          </p:cNvPicPr>
          <p:nvPr userDrawn="1"/>
        </p:nvPicPr>
        <p:blipFill rotWithShape="1">
          <a:blip r:embed="rId12"/>
          <a:srcRect b="98236"/>
          <a:stretch/>
        </p:blipFill>
        <p:spPr>
          <a:xfrm>
            <a:off x="-1" y="0"/>
            <a:ext cx="12219709" cy="121436"/>
          </a:xfrm>
          <a:prstGeom prst="rect">
            <a:avLst/>
          </a:prstGeom>
        </p:spPr>
      </p:pic>
    </p:spTree>
    <p:extLst>
      <p:ext uri="{BB962C8B-B14F-4D97-AF65-F5344CB8AC3E}">
        <p14:creationId xmlns:p14="http://schemas.microsoft.com/office/powerpoint/2010/main" val="53862634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79EC0-0A4C-4E85-98FE-0209182037E7}"/>
              </a:ext>
            </a:extLst>
          </p:cNvPr>
          <p:cNvPicPr>
            <a:picLocks noChangeAspect="1"/>
          </p:cNvPicPr>
          <p:nvPr userDrawn="1"/>
        </p:nvPicPr>
        <p:blipFill rotWithShape="1">
          <a:blip r:embed="rId12"/>
          <a:srcRect b="98236"/>
          <a:stretch/>
        </p:blipFill>
        <p:spPr>
          <a:xfrm>
            <a:off x="-1" y="0"/>
            <a:ext cx="12219709" cy="121436"/>
          </a:xfrm>
          <a:prstGeom prst="rect">
            <a:avLst/>
          </a:prstGeom>
        </p:spPr>
      </p:pic>
    </p:spTree>
    <p:extLst>
      <p:ext uri="{BB962C8B-B14F-4D97-AF65-F5344CB8AC3E}">
        <p14:creationId xmlns:p14="http://schemas.microsoft.com/office/powerpoint/2010/main" val="115585735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385A0-254F-4AF4-8B34-16557BDF7C89}" type="datetimeFigureOut">
              <a:rPr lang="en-US" smtClean="0">
                <a:solidFill>
                  <a:prstClr val="black">
                    <a:tint val="75000"/>
                  </a:prstClr>
                </a:solidFill>
              </a:rPr>
              <a:pPr/>
              <a:t>11/27/2018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30ECB-0501-405F-922F-F7343D30D832}"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4C17B9B1-9DB5-4480-937A-2EB3E295418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1" y="0"/>
            <a:ext cx="12219709" cy="121436"/>
          </a:xfrm>
          <a:prstGeom prst="rect">
            <a:avLst/>
          </a:prstGeom>
        </p:spPr>
      </p:pic>
    </p:spTree>
    <p:extLst>
      <p:ext uri="{BB962C8B-B14F-4D97-AF65-F5344CB8AC3E}">
        <p14:creationId xmlns:p14="http://schemas.microsoft.com/office/powerpoint/2010/main" val="412933723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385A0-254F-4AF4-8B34-16557BDF7C89}" type="datetimeFigureOut">
              <a:rPr lang="en-US" smtClean="0">
                <a:solidFill>
                  <a:prstClr val="black">
                    <a:tint val="75000"/>
                  </a:prstClr>
                </a:solidFill>
              </a:rPr>
              <a:pPr/>
              <a:t>11/27/2018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30ECB-0501-405F-922F-F7343D30D8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338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7E06C-FA7A-4F76-BF19-862495FB4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3E07EF-C1EE-4D37-BC75-EB0491901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6946-DC95-4A8A-9D27-F939F86BF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17FDA-D0D2-483E-87A9-50F6A9D88C2C}" type="datetimeFigureOut">
              <a:rPr lang="en-US" smtClean="0"/>
              <a:t>11/27/2018</a:t>
            </a:fld>
            <a:endParaRPr lang="en-US"/>
          </a:p>
        </p:txBody>
      </p:sp>
      <p:sp>
        <p:nvSpPr>
          <p:cNvPr id="5" name="Footer Placeholder 4">
            <a:extLst>
              <a:ext uri="{FF2B5EF4-FFF2-40B4-BE49-F238E27FC236}">
                <a16:creationId xmlns:a16="http://schemas.microsoft.com/office/drawing/2014/main" id="{67A763FB-FEA9-4576-A90E-C6F30F7DE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CA5C05-7248-4AB4-90A2-6529D22B1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8251B-3F84-4102-B37C-D37D59AC6C13}" type="slidenum">
              <a:rPr lang="en-US" smtClean="0"/>
              <a:t>‹#›</a:t>
            </a:fld>
            <a:endParaRPr lang="en-US"/>
          </a:p>
        </p:txBody>
      </p:sp>
    </p:spTree>
    <p:extLst>
      <p:ext uri="{BB962C8B-B14F-4D97-AF65-F5344CB8AC3E}">
        <p14:creationId xmlns:p14="http://schemas.microsoft.com/office/powerpoint/2010/main" val="107003262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www.thegpsc.org/" TargetMode="External"/><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14.jpeg"/><Relationship Id="rId5" Type="http://schemas.openxmlformats.org/officeDocument/2006/relationships/image" Target="../media/image11.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jpeg"/><Relationship Id="rId10" Type="http://schemas.openxmlformats.org/officeDocument/2006/relationships/image" Target="../media/image23.gif"/><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18.jpeg"/><Relationship Id="rId11" Type="http://schemas.openxmlformats.org/officeDocument/2006/relationships/image" Target="../media/image31.png"/><Relationship Id="rId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29.jp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0297D3-BAA9-405D-9FBF-61EC83B104AF}"/>
              </a:ext>
            </a:extLst>
          </p:cNvPr>
          <p:cNvPicPr>
            <a:picLocks noChangeAspect="1"/>
          </p:cNvPicPr>
          <p:nvPr/>
        </p:nvPicPr>
        <p:blipFill rotWithShape="1">
          <a:blip r:embed="rId4"/>
          <a:srcRect l="26381" b="2973"/>
          <a:stretch/>
        </p:blipFill>
        <p:spPr>
          <a:xfrm>
            <a:off x="6333519" y="4299284"/>
            <a:ext cx="2393387" cy="497306"/>
          </a:xfrm>
          <a:prstGeom prst="rect">
            <a:avLst/>
          </a:prstGeom>
        </p:spPr>
      </p:pic>
      <p:sp>
        <p:nvSpPr>
          <p:cNvPr id="8" name="Rectangle 7">
            <a:extLst>
              <a:ext uri="{FF2B5EF4-FFF2-40B4-BE49-F238E27FC236}">
                <a16:creationId xmlns:a16="http://schemas.microsoft.com/office/drawing/2014/main" id="{FF090ECC-A364-45AF-BD44-F5616F1A1D7A}"/>
              </a:ext>
            </a:extLst>
          </p:cNvPr>
          <p:cNvSpPr/>
          <p:nvPr/>
        </p:nvSpPr>
        <p:spPr>
          <a:xfrm>
            <a:off x="0" y="4969269"/>
            <a:ext cx="12192000" cy="150795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Overview of GPSC and the Urban Sustainability Framework</a:t>
            </a:r>
          </a:p>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Xueman Wang</a:t>
            </a:r>
          </a:p>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Senior Urban Specialist &amp; GPSC Program Manager</a:t>
            </a:r>
          </a:p>
          <a:p>
            <a:pPr algn="ctr"/>
            <a:r>
              <a:rPr lang="en-US" sz="1600" b="1" dirty="0">
                <a:solidFill>
                  <a:schemeClr val="tx1">
                    <a:lumMod val="75000"/>
                    <a:lumOff val="25000"/>
                  </a:schemeClr>
                </a:solidFill>
                <a:latin typeface="Arial" panose="020B0604020202020204" pitchFamily="34" charset="0"/>
                <a:cs typeface="Arial" panose="020B0604020202020204" pitchFamily="34" charset="0"/>
              </a:rPr>
              <a:t>The World Bank</a:t>
            </a:r>
            <a:endParaRPr lang="en-US" sz="14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317316-9FEA-4132-9DDB-EF4B0C24DE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470"/>
          <a:stretch/>
        </p:blipFill>
        <p:spPr>
          <a:xfrm>
            <a:off x="3759554" y="2346092"/>
            <a:ext cx="4788545" cy="1973740"/>
          </a:xfrm>
          <a:prstGeom prst="rect">
            <a:avLst/>
          </a:prstGeom>
        </p:spPr>
      </p:pic>
      <p:grpSp>
        <p:nvGrpSpPr>
          <p:cNvPr id="2" name="Group 1">
            <a:extLst>
              <a:ext uri="{FF2B5EF4-FFF2-40B4-BE49-F238E27FC236}">
                <a16:creationId xmlns:a16="http://schemas.microsoft.com/office/drawing/2014/main" id="{D3A7D2E3-A800-460F-828F-369EDD7CD29D}"/>
              </a:ext>
            </a:extLst>
          </p:cNvPr>
          <p:cNvGrpSpPr/>
          <p:nvPr/>
        </p:nvGrpSpPr>
        <p:grpSpPr>
          <a:xfrm>
            <a:off x="-47221" y="0"/>
            <a:ext cx="12237720" cy="6858000"/>
            <a:chOff x="299853" y="183224"/>
            <a:chExt cx="12237720" cy="6858000"/>
          </a:xfrm>
        </p:grpSpPr>
        <p:pic>
          <p:nvPicPr>
            <p:cNvPr id="3" name="Picture 2">
              <a:extLst>
                <a:ext uri="{FF2B5EF4-FFF2-40B4-BE49-F238E27FC236}">
                  <a16:creationId xmlns:a16="http://schemas.microsoft.com/office/drawing/2014/main" id="{434E562E-4109-46C9-86A0-C94B030559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573" y="183224"/>
              <a:ext cx="12192000" cy="6858000"/>
            </a:xfrm>
            <a:prstGeom prst="rect">
              <a:avLst/>
            </a:prstGeom>
          </p:spPr>
        </p:pic>
        <p:sp>
          <p:nvSpPr>
            <p:cNvPr id="5" name="Rectangle 4">
              <a:extLst>
                <a:ext uri="{FF2B5EF4-FFF2-40B4-BE49-F238E27FC236}">
                  <a16:creationId xmlns:a16="http://schemas.microsoft.com/office/drawing/2014/main" id="{E1850F61-ABFE-4169-8A27-796F50D3A7B0}"/>
                </a:ext>
              </a:extLst>
            </p:cNvPr>
            <p:cNvSpPr/>
            <p:nvPr/>
          </p:nvSpPr>
          <p:spPr>
            <a:xfrm>
              <a:off x="299853" y="3294018"/>
              <a:ext cx="7230359" cy="356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44FADF3-64FC-4754-AE86-099CE51F47A1}"/>
              </a:ext>
            </a:extLst>
          </p:cNvPr>
          <p:cNvSpPr txBox="1"/>
          <p:nvPr/>
        </p:nvSpPr>
        <p:spPr>
          <a:xfrm>
            <a:off x="541278" y="4268227"/>
            <a:ext cx="673491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Xueman Wang</a:t>
            </a:r>
          </a:p>
          <a:p>
            <a:r>
              <a:rPr lang="en-US" dirty="0">
                <a:latin typeface="Arial" panose="020B0604020202020204" pitchFamily="34" charset="0"/>
                <a:cs typeface="Arial" panose="020B0604020202020204" pitchFamily="34" charset="0"/>
              </a:rPr>
              <a:t>Coordinator, GPSC</a:t>
            </a:r>
          </a:p>
          <a:p>
            <a:r>
              <a:rPr lang="en-US" dirty="0">
                <a:latin typeface="Arial" panose="020B0604020202020204" pitchFamily="34" charset="0"/>
                <a:cs typeface="Arial" panose="020B0604020202020204" pitchFamily="34" charset="0"/>
              </a:rPr>
              <a:t>The World Bank</a:t>
            </a:r>
          </a:p>
        </p:txBody>
      </p:sp>
      <p:pic>
        <p:nvPicPr>
          <p:cNvPr id="10" name="Picture 9">
            <a:extLst>
              <a:ext uri="{FF2B5EF4-FFF2-40B4-BE49-F238E27FC236}">
                <a16:creationId xmlns:a16="http://schemas.microsoft.com/office/drawing/2014/main" id="{C04B220B-4086-4CA0-AA65-E5E3636CFC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3545" y="5748003"/>
            <a:ext cx="792867" cy="926773"/>
          </a:xfrm>
          <a:prstGeom prst="rect">
            <a:avLst/>
          </a:prstGeom>
        </p:spPr>
      </p:pic>
      <p:pic>
        <p:nvPicPr>
          <p:cNvPr id="12" name="Picture 11">
            <a:extLst>
              <a:ext uri="{FF2B5EF4-FFF2-40B4-BE49-F238E27FC236}">
                <a16:creationId xmlns:a16="http://schemas.microsoft.com/office/drawing/2014/main" id="{3DBF7259-CD23-42E1-9ED8-B87DB60C8A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36" y="5794703"/>
            <a:ext cx="3493063" cy="685424"/>
          </a:xfrm>
          <a:prstGeom prst="rect">
            <a:avLst/>
          </a:prstGeom>
        </p:spPr>
      </p:pic>
      <p:sp>
        <p:nvSpPr>
          <p:cNvPr id="13" name="TextBox 12">
            <a:extLst>
              <a:ext uri="{FF2B5EF4-FFF2-40B4-BE49-F238E27FC236}">
                <a16:creationId xmlns:a16="http://schemas.microsoft.com/office/drawing/2014/main" id="{286BD96B-5461-43C9-B354-F7D20F2CAFFC}"/>
              </a:ext>
            </a:extLst>
          </p:cNvPr>
          <p:cNvSpPr txBox="1"/>
          <p:nvPr/>
        </p:nvSpPr>
        <p:spPr>
          <a:xfrm>
            <a:off x="541278" y="3164629"/>
            <a:ext cx="8772339" cy="461665"/>
          </a:xfrm>
          <a:prstGeom prst="rect">
            <a:avLst/>
          </a:prstGeom>
          <a:noFill/>
        </p:spPr>
        <p:txBody>
          <a:bodyPr wrap="square" rtlCol="0">
            <a:spAutoFit/>
          </a:bodyPr>
          <a:lstStyle/>
          <a:p>
            <a:r>
              <a:rPr lang="en-US" sz="2400" b="1" dirty="0">
                <a:solidFill>
                  <a:srgbClr val="0A4D9C"/>
                </a:solidFill>
                <a:latin typeface="Arial" panose="020B0604020202020204" pitchFamily="34" charset="0"/>
                <a:cs typeface="Arial" panose="020B0604020202020204" pitchFamily="34" charset="0"/>
              </a:rPr>
              <a:t>Supporting GEF’s Sustainable Cities Program</a:t>
            </a:r>
          </a:p>
        </p:txBody>
      </p:sp>
    </p:spTree>
    <p:extLst>
      <p:ext uri="{BB962C8B-B14F-4D97-AF65-F5344CB8AC3E}">
        <p14:creationId xmlns:p14="http://schemas.microsoft.com/office/powerpoint/2010/main" val="799866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D255-9919-4456-A68B-BEDE7F2B4C39}"/>
              </a:ext>
            </a:extLst>
          </p:cNvPr>
          <p:cNvSpPr txBox="1"/>
          <p:nvPr/>
        </p:nvSpPr>
        <p:spPr>
          <a:xfrm>
            <a:off x="605046" y="1118849"/>
            <a:ext cx="11196430" cy="2246769"/>
          </a:xfrm>
          <a:prstGeom prst="rect">
            <a:avLst/>
          </a:prstGeom>
          <a:noFill/>
        </p:spPr>
        <p:txBody>
          <a:bodyPr wrap="square" rtlCol="0">
            <a:spAutoFit/>
          </a:bodyPr>
          <a:lstStyle/>
          <a:p>
            <a:pPr marL="285750" indent="-285750">
              <a:buFontTx/>
              <a:buChar char="-"/>
            </a:pPr>
            <a:r>
              <a:rPr lang="en-US" sz="2400" b="1" dirty="0">
                <a:solidFill>
                  <a:schemeClr val="accent2">
                    <a:lumMod val="50000"/>
                  </a:schemeClr>
                </a:solidFill>
                <a:latin typeface="Arial" panose="020B0604020202020204" pitchFamily="34" charset="0"/>
                <a:cs typeface="Arial" panose="020B0604020202020204" pitchFamily="34" charset="0"/>
              </a:rPr>
              <a:t>Urban sustainability baseline rapid assessment </a:t>
            </a:r>
            <a:r>
              <a:rPr lang="en-US" sz="2000" i="1" dirty="0">
                <a:latin typeface="Arial" panose="020B0604020202020204" pitchFamily="34" charset="0"/>
                <a:cs typeface="Arial" panose="020B0604020202020204" pitchFamily="34" charset="0"/>
              </a:rPr>
              <a:t>(jointly conducted by GPSC and the participating city)</a:t>
            </a:r>
          </a:p>
          <a:p>
            <a:endParaRPr lang="en-US" sz="2400" b="1" dirty="0">
              <a:solidFill>
                <a:schemeClr val="accent2">
                  <a:lumMod val="50000"/>
                </a:schemeClr>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E108C6-3302-4241-A821-E5479C34B8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9312" y="5949334"/>
            <a:ext cx="1389448" cy="547495"/>
          </a:xfrm>
          <a:prstGeom prst="rect">
            <a:avLst/>
          </a:prstGeom>
        </p:spPr>
      </p:pic>
      <p:pic>
        <p:nvPicPr>
          <p:cNvPr id="7" name="Picture 6">
            <a:extLst>
              <a:ext uri="{FF2B5EF4-FFF2-40B4-BE49-F238E27FC236}">
                <a16:creationId xmlns:a16="http://schemas.microsoft.com/office/drawing/2014/main" id="{37353E6C-A30C-4685-B0D0-6556CE4AB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023923"/>
            <a:ext cx="2324907" cy="456203"/>
          </a:xfrm>
          <a:prstGeom prst="rect">
            <a:avLst/>
          </a:prstGeom>
        </p:spPr>
      </p:pic>
      <p:sp>
        <p:nvSpPr>
          <p:cNvPr id="8" name="Rectangle 7">
            <a:extLst>
              <a:ext uri="{FF2B5EF4-FFF2-40B4-BE49-F238E27FC236}">
                <a16:creationId xmlns:a16="http://schemas.microsoft.com/office/drawing/2014/main" id="{A9535A82-8950-4A6C-AD77-74BA74543F5E}"/>
              </a:ext>
            </a:extLst>
          </p:cNvPr>
          <p:cNvSpPr/>
          <p:nvPr/>
        </p:nvSpPr>
        <p:spPr>
          <a:xfrm>
            <a:off x="535574" y="104404"/>
            <a:ext cx="1133638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Target Area 1: Sustainable Urban Planning (1)     </a:t>
            </a:r>
          </a:p>
        </p:txBody>
      </p:sp>
      <p:pic>
        <p:nvPicPr>
          <p:cNvPr id="2" name="Picture 1">
            <a:extLst>
              <a:ext uri="{FF2B5EF4-FFF2-40B4-BE49-F238E27FC236}">
                <a16:creationId xmlns:a16="http://schemas.microsoft.com/office/drawing/2014/main" id="{BBF36731-5B32-46F7-B95C-520F76E82C26}"/>
              </a:ext>
            </a:extLst>
          </p:cNvPr>
          <p:cNvPicPr>
            <a:picLocks noChangeAspect="1"/>
          </p:cNvPicPr>
          <p:nvPr/>
        </p:nvPicPr>
        <p:blipFill>
          <a:blip r:embed="rId5"/>
          <a:stretch>
            <a:fillRect/>
          </a:stretch>
        </p:blipFill>
        <p:spPr>
          <a:xfrm>
            <a:off x="106733" y="2146852"/>
            <a:ext cx="6096528" cy="4409939"/>
          </a:xfrm>
          <a:prstGeom prst="rect">
            <a:avLst/>
          </a:prstGeom>
        </p:spPr>
      </p:pic>
      <p:pic>
        <p:nvPicPr>
          <p:cNvPr id="3" name="Picture 2">
            <a:extLst>
              <a:ext uri="{FF2B5EF4-FFF2-40B4-BE49-F238E27FC236}">
                <a16:creationId xmlns:a16="http://schemas.microsoft.com/office/drawing/2014/main" id="{6D1C5A71-27FE-4C6F-A412-002629C1ABDB}"/>
              </a:ext>
            </a:extLst>
          </p:cNvPr>
          <p:cNvPicPr>
            <a:picLocks noChangeAspect="1"/>
          </p:cNvPicPr>
          <p:nvPr/>
        </p:nvPicPr>
        <p:blipFill>
          <a:blip r:embed="rId6"/>
          <a:stretch>
            <a:fillRect/>
          </a:stretch>
        </p:blipFill>
        <p:spPr>
          <a:xfrm>
            <a:off x="6387284" y="2146852"/>
            <a:ext cx="5804716" cy="4409940"/>
          </a:xfrm>
          <a:prstGeom prst="rect">
            <a:avLst/>
          </a:prstGeom>
        </p:spPr>
      </p:pic>
    </p:spTree>
    <p:extLst>
      <p:ext uri="{BB962C8B-B14F-4D97-AF65-F5344CB8AC3E}">
        <p14:creationId xmlns:p14="http://schemas.microsoft.com/office/powerpoint/2010/main" val="260434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D255-9919-4456-A68B-BEDE7F2B4C39}"/>
              </a:ext>
            </a:extLst>
          </p:cNvPr>
          <p:cNvSpPr txBox="1"/>
          <p:nvPr/>
        </p:nvSpPr>
        <p:spPr>
          <a:xfrm>
            <a:off x="605046" y="1118849"/>
            <a:ext cx="11196430"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rPr>
              <a:t>Based on the assessment, cities </a:t>
            </a:r>
            <a:r>
              <a:rPr lang="en-US" sz="2000" b="1" dirty="0">
                <a:solidFill>
                  <a:schemeClr val="accent2">
                    <a:lumMod val="75000"/>
                  </a:schemeClr>
                </a:solidFill>
                <a:latin typeface="Arial" panose="020B0604020202020204" pitchFamily="34" charset="0"/>
                <a:cs typeface="Arial" panose="020B0604020202020204" pitchFamily="34" charset="0"/>
              </a:rPr>
              <a:t>to develop or strengthen the vision for urban sustainability and planning/implementation framework, including spatial planning </a:t>
            </a:r>
            <a:r>
              <a:rPr lang="en-US" dirty="0">
                <a:solidFill>
                  <a:prstClr val="black"/>
                </a:solidFill>
                <a:latin typeface="Arial" panose="020B0604020202020204" pitchFamily="34" charset="0"/>
                <a:cs typeface="Arial" panose="020B0604020202020204" pitchFamily="34" charset="0"/>
              </a:rPr>
              <a:t>(see GPSC’s Urban Sustainability Framework (USF) at </a:t>
            </a:r>
            <a:r>
              <a:rPr lang="en-US" dirty="0">
                <a:solidFill>
                  <a:prstClr val="black"/>
                </a:solidFill>
                <a:latin typeface="Arial" panose="020B0604020202020204" pitchFamily="34" charset="0"/>
                <a:cs typeface="Arial" panose="020B0604020202020204" pitchFamily="34" charset="0"/>
                <a:hlinkClick r:id="rId3"/>
              </a:rPr>
              <a:t>www.thegpsc.org</a:t>
            </a:r>
            <a:r>
              <a:rPr lang="en-US" dirty="0">
                <a:solidFill>
                  <a:prstClr val="black"/>
                </a:solidFill>
                <a:latin typeface="Arial" panose="020B0604020202020204" pitchFamily="34" charset="0"/>
                <a:cs typeface="Arial" panose="020B0604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Activities may also include: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Leveraging technology and big data to drive better planning (i.e. data sharing platform to build foundation for integrated urban planning)</a:t>
            </a:r>
          </a:p>
          <a:p>
            <a:pPr marR="0" lvl="0" algn="l" defTabSz="914400" rtl="0" eaLnBrk="1" fontAlgn="auto" latinLnBrk="0" hangingPunct="1">
              <a:lnSpc>
                <a:spcPct val="100000"/>
              </a:lnSpc>
              <a:spcBef>
                <a:spcPts val="0"/>
              </a:spcBef>
              <a:spcAft>
                <a:spcPts val="0"/>
              </a:spcAft>
              <a:buClrTx/>
              <a:buSzTx/>
              <a:tabLst/>
              <a:defRPr/>
            </a:pPr>
            <a:endParaRPr lang="en-US" sz="2000" dirty="0">
              <a:solidFill>
                <a:prstClr val="black"/>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0E108C6-3302-4241-A821-E5479C34B8F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189312" y="5949334"/>
            <a:ext cx="1389448" cy="547495"/>
          </a:xfrm>
          <a:prstGeom prst="rect">
            <a:avLst/>
          </a:prstGeom>
        </p:spPr>
      </p:pic>
      <p:pic>
        <p:nvPicPr>
          <p:cNvPr id="7" name="Picture 6">
            <a:extLst>
              <a:ext uri="{FF2B5EF4-FFF2-40B4-BE49-F238E27FC236}">
                <a16:creationId xmlns:a16="http://schemas.microsoft.com/office/drawing/2014/main" id="{37353E6C-A30C-4685-B0D0-6556CE4ABB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74" y="6023923"/>
            <a:ext cx="2324907" cy="456203"/>
          </a:xfrm>
          <a:prstGeom prst="rect">
            <a:avLst/>
          </a:prstGeom>
        </p:spPr>
      </p:pic>
      <p:sp>
        <p:nvSpPr>
          <p:cNvPr id="8" name="Rectangle 7">
            <a:extLst>
              <a:ext uri="{FF2B5EF4-FFF2-40B4-BE49-F238E27FC236}">
                <a16:creationId xmlns:a16="http://schemas.microsoft.com/office/drawing/2014/main" id="{A9535A82-8950-4A6C-AD77-74BA74543F5E}"/>
              </a:ext>
            </a:extLst>
          </p:cNvPr>
          <p:cNvSpPr/>
          <p:nvPr/>
        </p:nvSpPr>
        <p:spPr>
          <a:xfrm>
            <a:off x="560752" y="403323"/>
            <a:ext cx="121919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p>
        </p:txBody>
      </p:sp>
      <p:sp>
        <p:nvSpPr>
          <p:cNvPr id="9" name="Rectangle 8">
            <a:extLst>
              <a:ext uri="{FF2B5EF4-FFF2-40B4-BE49-F238E27FC236}">
                <a16:creationId xmlns:a16="http://schemas.microsoft.com/office/drawing/2014/main" id="{5AF1FE1D-FF77-4F13-BB31-8733A7B1964F}"/>
              </a:ext>
            </a:extLst>
          </p:cNvPr>
          <p:cNvSpPr/>
          <p:nvPr/>
        </p:nvSpPr>
        <p:spPr>
          <a:xfrm>
            <a:off x="535574" y="104404"/>
            <a:ext cx="1133638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schemeClr val="accent4">
                    <a:lumMod val="60000"/>
                    <a:lumOff val="40000"/>
                  </a:schemeClr>
                </a:solidFill>
                <a:effectLst/>
                <a:uLnTx/>
                <a:uFillTx/>
                <a:latin typeface="Arial" panose="020B0604020202020204" pitchFamily="34" charset="0"/>
                <a:ea typeface="+mn-ea"/>
                <a:cs typeface="Arial" panose="020B0604020202020204" pitchFamily="34" charset="0"/>
              </a:rPr>
              <a:t>:</a:t>
            </a:r>
            <a:r>
              <a:rPr kumimoji="0" lang="en-US"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Target Area 1: Sustainable Urban Planning (2)    </a:t>
            </a:r>
          </a:p>
        </p:txBody>
      </p:sp>
      <p:pic>
        <p:nvPicPr>
          <p:cNvPr id="3" name="Picture 2">
            <a:extLst>
              <a:ext uri="{FF2B5EF4-FFF2-40B4-BE49-F238E27FC236}">
                <a16:creationId xmlns:a16="http://schemas.microsoft.com/office/drawing/2014/main" id="{B3EA7F6F-6B9D-4B6F-B925-F6286A653B8D}"/>
              </a:ext>
            </a:extLst>
          </p:cNvPr>
          <p:cNvPicPr>
            <a:picLocks noChangeAspect="1"/>
          </p:cNvPicPr>
          <p:nvPr/>
        </p:nvPicPr>
        <p:blipFill>
          <a:blip r:embed="rId6"/>
          <a:stretch>
            <a:fillRect/>
          </a:stretch>
        </p:blipFill>
        <p:spPr>
          <a:xfrm>
            <a:off x="106733" y="3205221"/>
            <a:ext cx="6096528" cy="3429297"/>
          </a:xfrm>
          <a:prstGeom prst="rect">
            <a:avLst/>
          </a:prstGeom>
        </p:spPr>
      </p:pic>
      <p:pic>
        <p:nvPicPr>
          <p:cNvPr id="4" name="Picture 3">
            <a:extLst>
              <a:ext uri="{FF2B5EF4-FFF2-40B4-BE49-F238E27FC236}">
                <a16:creationId xmlns:a16="http://schemas.microsoft.com/office/drawing/2014/main" id="{232EE59B-C76B-49A6-A9E7-1F209E6DE065}"/>
              </a:ext>
            </a:extLst>
          </p:cNvPr>
          <p:cNvPicPr>
            <a:picLocks noChangeAspect="1"/>
          </p:cNvPicPr>
          <p:nvPr/>
        </p:nvPicPr>
        <p:blipFill>
          <a:blip r:embed="rId7"/>
          <a:stretch>
            <a:fillRect/>
          </a:stretch>
        </p:blipFill>
        <p:spPr>
          <a:xfrm>
            <a:off x="5954105" y="3205221"/>
            <a:ext cx="6096528" cy="3548375"/>
          </a:xfrm>
          <a:prstGeom prst="rect">
            <a:avLst/>
          </a:prstGeom>
        </p:spPr>
      </p:pic>
    </p:spTree>
    <p:extLst>
      <p:ext uri="{BB962C8B-B14F-4D97-AF65-F5344CB8AC3E}">
        <p14:creationId xmlns:p14="http://schemas.microsoft.com/office/powerpoint/2010/main" val="230029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D255-9919-4456-A68B-BEDE7F2B4C39}"/>
              </a:ext>
            </a:extLst>
          </p:cNvPr>
          <p:cNvSpPr txBox="1"/>
          <p:nvPr/>
        </p:nvSpPr>
        <p:spPr>
          <a:xfrm>
            <a:off x="613240" y="843068"/>
            <a:ext cx="11196430" cy="65556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i="1" dirty="0">
                <a:latin typeface="Arial" panose="020B0604020202020204" pitchFamily="34" charset="0"/>
                <a:cs typeface="Arial" panose="020B0604020202020204" pitchFamily="34" charset="0"/>
              </a:rPr>
              <a:t>Examples:</a:t>
            </a:r>
            <a:r>
              <a:rPr lang="en-US" sz="2400" b="1" dirty="0">
                <a:solidFill>
                  <a:srgbClr val="8BC145">
                    <a:lumMod val="50000"/>
                  </a:srgbClr>
                </a:solidFill>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000" b="1" dirty="0">
                <a:solidFill>
                  <a:srgbClr val="8BC145">
                    <a:lumMod val="50000"/>
                  </a:srgbClr>
                </a:solidFill>
                <a:latin typeface="Arial" panose="020B0604020202020204" pitchFamily="34" charset="0"/>
                <a:cs typeface="Arial" panose="020B0604020202020204" pitchFamily="34" charset="0"/>
              </a:rPr>
              <a:t>Bringing land management and urban planning to urban mobility – Transit Oriented Development (TOD)</a:t>
            </a:r>
          </a:p>
          <a:p>
            <a:pPr marR="0" lvl="0" algn="l" defTabSz="914400" rtl="0" eaLnBrk="1" fontAlgn="auto" latinLnBrk="0" hangingPunct="1">
              <a:lnSpc>
                <a:spcPct val="100000"/>
              </a:lnSpc>
              <a:spcBef>
                <a:spcPts val="0"/>
              </a:spcBef>
              <a:spcAft>
                <a:spcPts val="0"/>
              </a:spcAft>
              <a:buClrTx/>
              <a:buSzTx/>
              <a:tabLst/>
              <a:defRPr/>
            </a:pPr>
            <a:endParaRPr lang="en-US" sz="2000" b="1" dirty="0">
              <a:solidFill>
                <a:srgbClr val="8BC145">
                  <a:lumMod val="50000"/>
                </a:srgb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2000" b="1" dirty="0">
                <a:solidFill>
                  <a:srgbClr val="8BC145">
                    <a:lumMod val="50000"/>
                  </a:srgbClr>
                </a:solidFill>
                <a:latin typeface="Arial" panose="020B0604020202020204" pitchFamily="34" charset="0"/>
                <a:cs typeface="Arial" panose="020B0604020202020204" pitchFamily="34" charset="0"/>
              </a:rPr>
              <a:t>Promoting value chain transformation to solid waste management </a:t>
            </a:r>
          </a:p>
          <a:p>
            <a:pPr marR="0" lvl="0" algn="l" defTabSz="914400" rtl="0" eaLnBrk="1" fontAlgn="auto" latinLnBrk="0" hangingPunct="1">
              <a:lnSpc>
                <a:spcPct val="100000"/>
              </a:lnSpc>
              <a:spcBef>
                <a:spcPts val="0"/>
              </a:spcBef>
              <a:spcAft>
                <a:spcPts val="0"/>
              </a:spcAft>
              <a:buClrTx/>
              <a:buSzTx/>
              <a:tabLst/>
              <a:defRPr/>
            </a:pPr>
            <a:endParaRPr lang="en-US" sz="2000" b="1" dirty="0">
              <a:solidFill>
                <a:srgbClr val="8BC145">
                  <a:lumMod val="50000"/>
                </a:srgb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rPr>
              <a:t>Supporting green urban development through establishing city biodiversity index, city-level natural capital accounting</a:t>
            </a:r>
            <a:r>
              <a:rPr lang="en-US" sz="2000" b="1" dirty="0">
                <a:solidFill>
                  <a:srgbClr val="8BC145">
                    <a:lumMod val="50000"/>
                  </a:srgbClr>
                </a:solidFill>
                <a:latin typeface="Arial" panose="020B0604020202020204" pitchFamily="34" charset="0"/>
                <a:cs typeface="Arial" panose="020B0604020202020204" pitchFamily="34" charset="0"/>
              </a:rPr>
              <a:t>, and urban regeneration</a:t>
            </a:r>
          </a:p>
          <a:p>
            <a:pPr marR="0" lvl="0" algn="l" defTabSz="914400" rtl="0" eaLnBrk="1" fontAlgn="auto" latinLnBrk="0" hangingPunct="1">
              <a:lnSpc>
                <a:spcPct val="100000"/>
              </a:lnSpc>
              <a:spcBef>
                <a:spcPts val="0"/>
              </a:spcBef>
              <a:spcAft>
                <a:spcPts val="0"/>
              </a:spcAft>
              <a:buClrTx/>
              <a:buSzTx/>
              <a:tabLst/>
              <a:defRPr/>
            </a:pPr>
            <a:r>
              <a:rPr lang="en-US" sz="2000" b="1" dirty="0">
                <a:solidFill>
                  <a:srgbClr val="8BC145">
                    <a:lumMod val="50000"/>
                  </a:srgbClr>
                </a:solidFill>
                <a:latin typeface="Arial" panose="020B0604020202020204" pitchFamily="34" charset="0"/>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rPr>
              <a:t>Promoting </a:t>
            </a:r>
            <a:r>
              <a:rPr lang="en-US" sz="2000" b="1" dirty="0">
                <a:solidFill>
                  <a:srgbClr val="8BC145">
                    <a:lumMod val="50000"/>
                  </a:srgbClr>
                </a:solidFill>
                <a:latin typeface="Arial" panose="020B0604020202020204" pitchFamily="34" charset="0"/>
                <a:cs typeface="Arial" panose="020B0604020202020204" pitchFamily="34" charset="0"/>
              </a:rPr>
              <a:t>resilience framework to water management (such as nature based solutions to urban flooding) </a:t>
            </a:r>
          </a:p>
          <a:p>
            <a:pPr marR="0" lvl="0" algn="l" defTabSz="914400" rtl="0" eaLnBrk="1" fontAlgn="auto" latinLnBrk="0" hangingPunct="1">
              <a:lnSpc>
                <a:spcPct val="100000"/>
              </a:lnSpc>
              <a:spcBef>
                <a:spcPts val="0"/>
              </a:spcBef>
              <a:spcAft>
                <a:spcPts val="0"/>
              </a:spcAft>
              <a:buClrTx/>
              <a:buSzTx/>
              <a:tabLst/>
              <a:defRPr/>
            </a:pPr>
            <a:endParaRPr lang="en-US" sz="2000" b="1" dirty="0">
              <a:solidFill>
                <a:srgbClr val="8BC145">
                  <a:lumMod val="50000"/>
                </a:srgbClr>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rPr>
              <a:t>Supporting urban upgrading through multiple sector interventions (housing, land use, social inclusiveness and resource efficiency) </a:t>
            </a:r>
          </a:p>
          <a:p>
            <a:pPr marR="0" lvl="0" algn="l" defTabSz="914400" rtl="0" eaLnBrk="1" fontAlgn="auto" latinLnBrk="0" hangingPunct="1">
              <a:lnSpc>
                <a:spcPct val="100000"/>
              </a:lnSpc>
              <a:spcBef>
                <a:spcPts val="0"/>
              </a:spcBef>
              <a:spcAft>
                <a:spcPts val="0"/>
              </a:spcAft>
              <a:buClrTx/>
              <a:buSzTx/>
              <a:tabLst/>
              <a:defRPr/>
            </a:pPr>
            <a:endParaRPr kumimoji="0" lang="en-US" sz="2000" b="1"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1"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rPr>
              <a:t>Linking energy efficiency </a:t>
            </a:r>
            <a:r>
              <a:rPr lang="en-US" sz="2000" b="1" dirty="0">
                <a:solidFill>
                  <a:srgbClr val="8BC145">
                    <a:lumMod val="50000"/>
                  </a:srgbClr>
                </a:solidFill>
                <a:latin typeface="Arial" panose="020B0604020202020204" pitchFamily="34" charset="0"/>
                <a:cs typeface="Arial" panose="020B0604020202020204" pitchFamily="34" charset="0"/>
              </a:rPr>
              <a:t>to urban form </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0E108C6-3302-4241-A821-E5479C34B8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9312" y="5949334"/>
            <a:ext cx="1389448" cy="547495"/>
          </a:xfrm>
          <a:prstGeom prst="rect">
            <a:avLst/>
          </a:prstGeom>
        </p:spPr>
      </p:pic>
      <p:pic>
        <p:nvPicPr>
          <p:cNvPr id="7" name="Picture 6">
            <a:extLst>
              <a:ext uri="{FF2B5EF4-FFF2-40B4-BE49-F238E27FC236}">
                <a16:creationId xmlns:a16="http://schemas.microsoft.com/office/drawing/2014/main" id="{37353E6C-A30C-4685-B0D0-6556CE4AB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023923"/>
            <a:ext cx="2324907" cy="456203"/>
          </a:xfrm>
          <a:prstGeom prst="rect">
            <a:avLst/>
          </a:prstGeom>
        </p:spPr>
      </p:pic>
      <p:sp>
        <p:nvSpPr>
          <p:cNvPr id="8" name="Rectangle 7">
            <a:extLst>
              <a:ext uri="{FF2B5EF4-FFF2-40B4-BE49-F238E27FC236}">
                <a16:creationId xmlns:a16="http://schemas.microsoft.com/office/drawing/2014/main" id="{A9535A82-8950-4A6C-AD77-74BA74543F5E}"/>
              </a:ext>
            </a:extLst>
          </p:cNvPr>
          <p:cNvSpPr/>
          <p:nvPr/>
        </p:nvSpPr>
        <p:spPr>
          <a:xfrm>
            <a:off x="407504" y="104404"/>
            <a:ext cx="1168841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Target Area 2: Integrated Approach to Low Carbon and Resilient Infrastructure      </a:t>
            </a:r>
          </a:p>
        </p:txBody>
      </p:sp>
    </p:spTree>
    <p:extLst>
      <p:ext uri="{BB962C8B-B14F-4D97-AF65-F5344CB8AC3E}">
        <p14:creationId xmlns:p14="http://schemas.microsoft.com/office/powerpoint/2010/main" val="146808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D255-9919-4456-A68B-BEDE7F2B4C39}"/>
              </a:ext>
            </a:extLst>
          </p:cNvPr>
          <p:cNvSpPr txBox="1"/>
          <p:nvPr/>
        </p:nvSpPr>
        <p:spPr>
          <a:xfrm>
            <a:off x="605046" y="1118849"/>
            <a:ext cx="11196430"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endParaRPr>
          </a:p>
          <a:p>
            <a:pPr marL="285750" lvl="0" indent="-285750">
              <a:buFontTx/>
              <a:buChar char="-"/>
            </a:pPr>
            <a:r>
              <a:rPr lang="en-US" sz="2400" b="1" dirty="0">
                <a:solidFill>
                  <a:schemeClr val="accent2">
                    <a:lumMod val="50000"/>
                  </a:schemeClr>
                </a:solidFill>
                <a:latin typeface="Arial" panose="020B0604020202020204" pitchFamily="34" charset="0"/>
                <a:cs typeface="Arial" panose="020B0604020202020204" pitchFamily="34" charset="0"/>
              </a:rPr>
              <a:t>Assessing fiscal sustainability and creditworthiness</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Arial" panose="020B0604020202020204" pitchFamily="34" charset="0"/>
            </a:endParaRPr>
          </a:p>
          <a:p>
            <a:pPr marL="285750" lvl="0" indent="-285750">
              <a:buFontTx/>
              <a:buChar char="-"/>
            </a:pPr>
            <a:r>
              <a:rPr lang="en-US" sz="2400" b="1" dirty="0">
                <a:solidFill>
                  <a:schemeClr val="accent2">
                    <a:lumMod val="50000"/>
                  </a:schemeClr>
                </a:solidFill>
                <a:latin typeface="Arial" panose="020B0604020202020204" pitchFamily="34" charset="0"/>
                <a:cs typeface="Arial" panose="020B0604020202020204" pitchFamily="34" charset="0"/>
              </a:rPr>
              <a:t>Developing revenue improvement strategies</a:t>
            </a:r>
          </a:p>
          <a:p>
            <a:pPr lvl="0"/>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Arial" panose="020B0604020202020204" pitchFamily="34" charset="0"/>
            </a:endParaRPr>
          </a:p>
          <a:p>
            <a:pPr marL="285750" lvl="0" indent="-285750">
              <a:buFontTx/>
              <a:buChar char="-"/>
            </a:pPr>
            <a:r>
              <a:rPr lang="en-US" sz="2400" b="1" dirty="0">
                <a:solidFill>
                  <a:schemeClr val="accent2">
                    <a:lumMod val="50000"/>
                  </a:schemeClr>
                </a:solidFill>
                <a:latin typeface="Arial" panose="020B0604020202020204" pitchFamily="34" charset="0"/>
                <a:cs typeface="Arial" panose="020B0604020202020204" pitchFamily="34" charset="0"/>
              </a:rPr>
              <a:t>Developing climate smart capital investment plans </a:t>
            </a:r>
          </a:p>
          <a:p>
            <a:pPr lvl="0"/>
            <a:endParaRPr lang="en-US" sz="2400" b="1" dirty="0">
              <a:solidFill>
                <a:schemeClr val="accent2">
                  <a:lumMod val="50000"/>
                </a:schemeClr>
              </a:solidFill>
              <a:latin typeface="Arial" panose="020B0604020202020204" pitchFamily="34" charset="0"/>
              <a:cs typeface="Arial" panose="020B0604020202020204" pitchFamily="34" charset="0"/>
            </a:endParaRPr>
          </a:p>
          <a:p>
            <a:pPr marL="285750" lvl="0" indent="-285750">
              <a:buFontTx/>
              <a:buChar char="-"/>
            </a:pPr>
            <a:r>
              <a:rPr lang="en-US" sz="2400" b="1" dirty="0">
                <a:solidFill>
                  <a:schemeClr val="accent2">
                    <a:lumMod val="50000"/>
                  </a:schemeClr>
                </a:solidFill>
                <a:latin typeface="Arial" panose="020B0604020202020204" pitchFamily="34" charset="0"/>
                <a:cs typeface="Arial" panose="020B0604020202020204" pitchFamily="34" charset="0"/>
              </a:rPr>
              <a:t>identifying market based options to finance infrastructure investment plans </a:t>
            </a:r>
          </a:p>
          <a:p>
            <a:pPr marL="285750" lvl="0" indent="-285750">
              <a:buFontTx/>
              <a:buChar cha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0E108C6-3302-4241-A821-E5479C34B8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9312" y="5949334"/>
            <a:ext cx="1389448" cy="547495"/>
          </a:xfrm>
          <a:prstGeom prst="rect">
            <a:avLst/>
          </a:prstGeom>
        </p:spPr>
      </p:pic>
      <p:pic>
        <p:nvPicPr>
          <p:cNvPr id="7" name="Picture 6">
            <a:extLst>
              <a:ext uri="{FF2B5EF4-FFF2-40B4-BE49-F238E27FC236}">
                <a16:creationId xmlns:a16="http://schemas.microsoft.com/office/drawing/2014/main" id="{37353E6C-A30C-4685-B0D0-6556CE4AB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023923"/>
            <a:ext cx="2324907" cy="456203"/>
          </a:xfrm>
          <a:prstGeom prst="rect">
            <a:avLst/>
          </a:prstGeom>
        </p:spPr>
      </p:pic>
      <p:sp>
        <p:nvSpPr>
          <p:cNvPr id="8" name="Rectangle 7">
            <a:extLst>
              <a:ext uri="{FF2B5EF4-FFF2-40B4-BE49-F238E27FC236}">
                <a16:creationId xmlns:a16="http://schemas.microsoft.com/office/drawing/2014/main" id="{A9535A82-8950-4A6C-AD77-74BA74543F5E}"/>
              </a:ext>
            </a:extLst>
          </p:cNvPr>
          <p:cNvSpPr/>
          <p:nvPr/>
        </p:nvSpPr>
        <p:spPr>
          <a:xfrm>
            <a:off x="407504" y="104404"/>
            <a:ext cx="1168841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Target Area 3:  Strengthening Municipal Financing     </a:t>
            </a:r>
          </a:p>
        </p:txBody>
      </p:sp>
    </p:spTree>
    <p:extLst>
      <p:ext uri="{BB962C8B-B14F-4D97-AF65-F5344CB8AC3E}">
        <p14:creationId xmlns:p14="http://schemas.microsoft.com/office/powerpoint/2010/main" val="415362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76D255-9919-4456-A68B-BEDE7F2B4C39}"/>
              </a:ext>
            </a:extLst>
          </p:cNvPr>
          <p:cNvSpPr txBox="1"/>
          <p:nvPr/>
        </p:nvSpPr>
        <p:spPr>
          <a:xfrm>
            <a:off x="605046" y="1118849"/>
            <a:ext cx="11196430"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endParaRPr>
          </a:p>
          <a:p>
            <a:pPr marL="342900" lvl="0" indent="-342900">
              <a:buFontTx/>
              <a:buChar char="-"/>
              <a:defRPr/>
            </a:pPr>
            <a:r>
              <a:rPr lang="en-US" sz="2400" b="1" dirty="0">
                <a:solidFill>
                  <a:schemeClr val="accent2">
                    <a:lumMod val="50000"/>
                  </a:schemeClr>
                </a:solidFill>
                <a:latin typeface="Arial" panose="020B0604020202020204" pitchFamily="34" charset="0"/>
                <a:cs typeface="Arial" panose="020B0604020202020204" pitchFamily="34" charset="0"/>
              </a:rPr>
              <a:t>National platforms/networks that links to the Global Platform to reach out to more cities and translates global knowledge to local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mn-ea"/>
              <a:cs typeface="Arial" panose="020B0604020202020204" pitchFamily="34" charset="0"/>
            </a:endParaRPr>
          </a:p>
          <a:p>
            <a:pPr marL="285750" lvl="0" indent="-285750">
              <a:buFontTx/>
              <a:buChar char="-"/>
              <a:defRPr/>
            </a:pPr>
            <a:r>
              <a:rPr lang="en-US" sz="2400" b="1" dirty="0">
                <a:solidFill>
                  <a:schemeClr val="accent2">
                    <a:lumMod val="50000"/>
                  </a:schemeClr>
                </a:solidFill>
                <a:latin typeface="Arial" panose="020B0604020202020204" pitchFamily="34" charset="0"/>
                <a:cs typeface="Arial" panose="020B0604020202020204" pitchFamily="34" charset="0"/>
              </a:rPr>
              <a:t>Partnership with cities and sub-nationals from developed countries (City-to-city twinning)</a:t>
            </a:r>
          </a:p>
          <a:p>
            <a:pPr marL="342900" lvl="0" indent="-342900">
              <a:buFontTx/>
              <a:buChar char="-"/>
              <a:defRPr/>
            </a:pPr>
            <a:endParaRPr lang="en-US" sz="2400" b="1" dirty="0">
              <a:solidFill>
                <a:schemeClr val="accent2">
                  <a:lumMod val="50000"/>
                </a:schemeClr>
              </a:solidFill>
              <a:latin typeface="Arial" panose="020B0604020202020204" pitchFamily="34" charset="0"/>
              <a:cs typeface="Arial" panose="020B0604020202020204" pitchFamily="34" charset="0"/>
            </a:endParaRPr>
          </a:p>
          <a:p>
            <a:pPr marL="285750" lvl="0" indent="-285750">
              <a:buFontTx/>
              <a:buChar char="-"/>
              <a:defRPr/>
            </a:pPr>
            <a:r>
              <a:rPr lang="en-US" sz="2400" b="1" dirty="0">
                <a:solidFill>
                  <a:schemeClr val="accent2">
                    <a:lumMod val="50000"/>
                  </a:schemeClr>
                </a:solidFill>
                <a:latin typeface="Arial" panose="020B0604020202020204" pitchFamily="34" charset="0"/>
                <a:cs typeface="Arial" panose="020B0604020202020204" pitchFamily="34" charset="0"/>
              </a:rPr>
              <a:t>Collaborating with GPSC for joint activities </a:t>
            </a:r>
          </a:p>
          <a:p>
            <a:pPr lvl="0">
              <a:defRPr/>
            </a:pPr>
            <a:endParaRPr lang="en-US" sz="2400" b="1" dirty="0">
              <a:solidFill>
                <a:schemeClr val="accent2">
                  <a:lumMod val="50000"/>
                </a:schemeClr>
              </a:solidFill>
              <a:latin typeface="Arial" panose="020B0604020202020204" pitchFamily="34" charset="0"/>
              <a:cs typeface="Arial" panose="020B0604020202020204" pitchFamily="34" charset="0"/>
            </a:endParaRPr>
          </a:p>
          <a:p>
            <a:pPr marL="285750" lvl="0" indent="-285750">
              <a:buFontTx/>
              <a:buChar char="-"/>
              <a:defRPr/>
            </a:pPr>
            <a:r>
              <a:rPr lang="en-US" sz="2400" b="1" dirty="0">
                <a:solidFill>
                  <a:schemeClr val="accent2">
                    <a:lumMod val="50000"/>
                  </a:schemeClr>
                </a:solidFill>
                <a:latin typeface="Arial" panose="020B0604020202020204" pitchFamily="34" charset="0"/>
                <a:cs typeface="Arial" panose="020B0604020202020204" pitchFamily="34" charset="0"/>
              </a:rPr>
              <a:t>Participating GPSC Global Meetings (both at the political levels by mayors and practitioners) and regular trainings </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8BC14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D0E108C6-3302-4241-A821-E5479C34B8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9312" y="5949334"/>
            <a:ext cx="1389448" cy="547495"/>
          </a:xfrm>
          <a:prstGeom prst="rect">
            <a:avLst/>
          </a:prstGeom>
        </p:spPr>
      </p:pic>
      <p:pic>
        <p:nvPicPr>
          <p:cNvPr id="7" name="Picture 6">
            <a:extLst>
              <a:ext uri="{FF2B5EF4-FFF2-40B4-BE49-F238E27FC236}">
                <a16:creationId xmlns:a16="http://schemas.microsoft.com/office/drawing/2014/main" id="{37353E6C-A30C-4685-B0D0-6556CE4ABB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023923"/>
            <a:ext cx="2324907" cy="456203"/>
          </a:xfrm>
          <a:prstGeom prst="rect">
            <a:avLst/>
          </a:prstGeom>
        </p:spPr>
      </p:pic>
      <p:sp>
        <p:nvSpPr>
          <p:cNvPr id="8" name="Rectangle 7">
            <a:extLst>
              <a:ext uri="{FF2B5EF4-FFF2-40B4-BE49-F238E27FC236}">
                <a16:creationId xmlns:a16="http://schemas.microsoft.com/office/drawing/2014/main" id="{A9535A82-8950-4A6C-AD77-74BA74543F5E}"/>
              </a:ext>
            </a:extLst>
          </p:cNvPr>
          <p:cNvSpPr/>
          <p:nvPr/>
        </p:nvSpPr>
        <p:spPr>
          <a:xfrm>
            <a:off x="407504" y="104404"/>
            <a:ext cx="1168841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Target Area 4:  A Networked Approach to Learning and Sharing      </a:t>
            </a:r>
          </a:p>
        </p:txBody>
      </p:sp>
    </p:spTree>
    <p:extLst>
      <p:ext uri="{BB962C8B-B14F-4D97-AF65-F5344CB8AC3E}">
        <p14:creationId xmlns:p14="http://schemas.microsoft.com/office/powerpoint/2010/main" val="66868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44DD-74DB-4204-89BA-B9E9BCE863C0}"/>
              </a:ext>
            </a:extLst>
          </p:cNvPr>
          <p:cNvPicPr>
            <a:picLocks noChangeAspect="1"/>
          </p:cNvPicPr>
          <p:nvPr/>
        </p:nvPicPr>
        <p:blipFill>
          <a:blip r:embed="rId3">
            <a:clrChange>
              <a:clrFrom>
                <a:srgbClr val="424D3C"/>
              </a:clrFrom>
              <a:clrTo>
                <a:srgbClr val="424D3C">
                  <a:alpha val="0"/>
                </a:srgbClr>
              </a:clrTo>
            </a:clrChang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12467"/>
            <a:ext cx="12192000" cy="9144000"/>
          </a:xfrm>
          <a:prstGeom prst="rect">
            <a:avLst/>
          </a:prstGeom>
        </p:spPr>
      </p:pic>
      <p:sp>
        <p:nvSpPr>
          <p:cNvPr id="5" name="Rectangle 4">
            <a:extLst>
              <a:ext uri="{FF2B5EF4-FFF2-40B4-BE49-F238E27FC236}">
                <a16:creationId xmlns:a16="http://schemas.microsoft.com/office/drawing/2014/main" id="{C5CB7053-71D4-4145-AC13-827DF71BC4CA}"/>
              </a:ext>
            </a:extLst>
          </p:cNvPr>
          <p:cNvSpPr/>
          <p:nvPr/>
        </p:nvSpPr>
        <p:spPr>
          <a:xfrm>
            <a:off x="-159488" y="112000"/>
            <a:ext cx="12351488" cy="782473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0F9BDFF-4746-44A4-A9E9-4DA7C3A9E481}"/>
              </a:ext>
            </a:extLst>
          </p:cNvPr>
          <p:cNvSpPr txBox="1"/>
          <p:nvPr/>
        </p:nvSpPr>
        <p:spPr>
          <a:xfrm>
            <a:off x="971027" y="2480377"/>
            <a:ext cx="10190311"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Working with partners, the World Bank Group is committed to scaling up support for the GEF-7 Sustainable Cities Impact Program. </a:t>
            </a:r>
          </a:p>
          <a:p>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www.thegpsc.org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gpsc@worldbankgroup.org</a:t>
            </a:r>
          </a:p>
          <a:p>
            <a:endParaRPr lang="en-US"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384428A-0BD9-4338-82E8-F98531C7D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9295" y="5405103"/>
            <a:ext cx="792867" cy="926773"/>
          </a:xfrm>
          <a:prstGeom prst="rect">
            <a:avLst/>
          </a:prstGeom>
        </p:spPr>
      </p:pic>
      <p:pic>
        <p:nvPicPr>
          <p:cNvPr id="8" name="Picture 7">
            <a:extLst>
              <a:ext uri="{FF2B5EF4-FFF2-40B4-BE49-F238E27FC236}">
                <a16:creationId xmlns:a16="http://schemas.microsoft.com/office/drawing/2014/main" id="{DE6A7B6C-D1CA-44D6-AC66-4D35EA28D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1147" y="5451803"/>
            <a:ext cx="3493063" cy="685424"/>
          </a:xfrm>
          <a:prstGeom prst="rect">
            <a:avLst/>
          </a:prstGeom>
        </p:spPr>
      </p:pic>
      <p:sp>
        <p:nvSpPr>
          <p:cNvPr id="6" name="TextBox 5">
            <a:extLst>
              <a:ext uri="{FF2B5EF4-FFF2-40B4-BE49-F238E27FC236}">
                <a16:creationId xmlns:a16="http://schemas.microsoft.com/office/drawing/2014/main" id="{EF707CAF-DD4C-4F16-B3F5-FF8754B6F205}"/>
              </a:ext>
            </a:extLst>
          </p:cNvPr>
          <p:cNvSpPr txBox="1"/>
          <p:nvPr/>
        </p:nvSpPr>
        <p:spPr>
          <a:xfrm>
            <a:off x="971027" y="6629065"/>
            <a:ext cx="9944100" cy="215444"/>
          </a:xfrm>
          <a:prstGeom prst="rect">
            <a:avLst/>
          </a:prstGeom>
          <a:noFill/>
        </p:spPr>
        <p:txBody>
          <a:bodyPr wrap="square" rtlCol="0">
            <a:spAutoFit/>
          </a:bodyPr>
          <a:lstStyle/>
          <a:p>
            <a:r>
              <a:rPr lang="en-US" sz="800" dirty="0">
                <a:solidFill>
                  <a:schemeClr val="bg1">
                    <a:lumMod val="65000"/>
                  </a:schemeClr>
                </a:solidFill>
                <a:latin typeface="Arial" panose="020B0604020202020204" pitchFamily="34" charset="0"/>
                <a:cs typeface="Arial" panose="020B0604020202020204" pitchFamily="34" charset="0"/>
              </a:rPr>
              <a:t>Frites and </a:t>
            </a:r>
            <a:r>
              <a:rPr lang="en-US" sz="800" dirty="0" err="1">
                <a:solidFill>
                  <a:schemeClr val="bg1">
                    <a:lumMod val="65000"/>
                  </a:schemeClr>
                </a:solidFill>
                <a:latin typeface="Arial" panose="020B0604020202020204" pitchFamily="34" charset="0"/>
                <a:cs typeface="Arial" panose="020B0604020202020204" pitchFamily="34" charset="0"/>
              </a:rPr>
              <a:t>Fiets</a:t>
            </a:r>
            <a:r>
              <a:rPr lang="en-US" sz="800" dirty="0">
                <a:solidFill>
                  <a:schemeClr val="bg1">
                    <a:lumMod val="65000"/>
                  </a:schemeClr>
                </a:solidFill>
                <a:latin typeface="Arial" panose="020B0604020202020204" pitchFamily="34" charset="0"/>
                <a:cs typeface="Arial" panose="020B0604020202020204" pitchFamily="34" charset="0"/>
              </a:rPr>
              <a:t> Cycling Trip by George Weeks at the Academy of Urbanism, CC BY-NC-ND 2.0</a:t>
            </a:r>
          </a:p>
        </p:txBody>
      </p:sp>
      <p:pic>
        <p:nvPicPr>
          <p:cNvPr id="10" name="Picture 9">
            <a:extLst>
              <a:ext uri="{FF2B5EF4-FFF2-40B4-BE49-F238E27FC236}">
                <a16:creationId xmlns:a16="http://schemas.microsoft.com/office/drawing/2014/main" id="{861FBD74-2150-498C-9A36-C259CD7CAA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2992" y="550857"/>
            <a:ext cx="4047670" cy="1580850"/>
          </a:xfrm>
          <a:prstGeom prst="rect">
            <a:avLst/>
          </a:prstGeom>
        </p:spPr>
      </p:pic>
    </p:spTree>
    <p:extLst>
      <p:ext uri="{BB962C8B-B14F-4D97-AF65-F5344CB8AC3E}">
        <p14:creationId xmlns:p14="http://schemas.microsoft.com/office/powerpoint/2010/main" val="760215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8AD61E-13D2-400B-B2E4-F9497AF73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31" y="3089153"/>
            <a:ext cx="9750572" cy="2879314"/>
          </a:xfrm>
          <a:prstGeom prst="rect">
            <a:avLst/>
          </a:prstGeom>
        </p:spPr>
      </p:pic>
      <p:sp>
        <p:nvSpPr>
          <p:cNvPr id="26" name="Rectangle 25"/>
          <p:cNvSpPr/>
          <p:nvPr/>
        </p:nvSpPr>
        <p:spPr>
          <a:xfrm>
            <a:off x="502495" y="378991"/>
            <a:ext cx="101034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GPSC Program and Participation</a:t>
            </a:r>
          </a:p>
        </p:txBody>
      </p:sp>
      <p:sp>
        <p:nvSpPr>
          <p:cNvPr id="80" name="Rectangle 79">
            <a:extLst>
              <a:ext uri="{FF2B5EF4-FFF2-40B4-BE49-F238E27FC236}">
                <a16:creationId xmlns:a16="http://schemas.microsoft.com/office/drawing/2014/main" id="{6D8B90DB-F6CF-418D-B1BE-E76B2DA0B1A0}"/>
              </a:ext>
            </a:extLst>
          </p:cNvPr>
          <p:cNvSpPr/>
          <p:nvPr/>
        </p:nvSpPr>
        <p:spPr>
          <a:xfrm>
            <a:off x="5850384" y="1422128"/>
            <a:ext cx="5895540" cy="128053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5947217" y="1462620"/>
            <a:ext cx="564988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Integrated two tracks financed by GEF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City-level projects: $140m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 platform: $10m</a:t>
            </a:r>
          </a:p>
        </p:txBody>
      </p:sp>
      <p:sp>
        <p:nvSpPr>
          <p:cNvPr id="13" name="Rectangle 12">
            <a:extLst>
              <a:ext uri="{FF2B5EF4-FFF2-40B4-BE49-F238E27FC236}">
                <a16:creationId xmlns:a16="http://schemas.microsoft.com/office/drawing/2014/main" id="{E0A4D92A-11DD-4C07-B115-B7CB79D0350B}"/>
              </a:ext>
            </a:extLst>
          </p:cNvPr>
          <p:cNvSpPr/>
          <p:nvPr/>
        </p:nvSpPr>
        <p:spPr>
          <a:xfrm>
            <a:off x="502494" y="1417737"/>
            <a:ext cx="5090437" cy="10130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9C32805-15FD-48D0-8670-3060E058056A}"/>
              </a:ext>
            </a:extLst>
          </p:cNvPr>
          <p:cNvSpPr txBox="1"/>
          <p:nvPr/>
        </p:nvSpPr>
        <p:spPr>
          <a:xfrm>
            <a:off x="613240" y="1462620"/>
            <a:ext cx="48820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GPSC Knowledge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Forum for knowledge sharing and partnership to achieve urban sustainability</a:t>
            </a:r>
          </a:p>
        </p:txBody>
      </p:sp>
      <p:sp>
        <p:nvSpPr>
          <p:cNvPr id="27" name="Content Placeholder 3">
            <a:extLst>
              <a:ext uri="{FF2B5EF4-FFF2-40B4-BE49-F238E27FC236}">
                <a16:creationId xmlns:a16="http://schemas.microsoft.com/office/drawing/2014/main" id="{574F5192-7C8A-47B1-9A24-07E1B52375CB}"/>
              </a:ext>
            </a:extLst>
          </p:cNvPr>
          <p:cNvSpPr>
            <a:spLocks noGrp="1"/>
          </p:cNvSpPr>
          <p:nvPr>
            <p:ph idx="1"/>
          </p:nvPr>
        </p:nvSpPr>
        <p:spPr>
          <a:xfrm>
            <a:off x="613241" y="2858418"/>
            <a:ext cx="4287532" cy="456204"/>
          </a:xfrm>
        </p:spPr>
        <p:txBody>
          <a:bodyPr>
            <a:noAutofit/>
          </a:bodyPr>
          <a:lstStyle/>
          <a:p>
            <a:pPr marL="0" indent="0">
              <a:buNone/>
            </a:pPr>
            <a:r>
              <a:rPr lang="en-US" sz="1800" b="1" dirty="0">
                <a:latin typeface="Arial" panose="020B0604020202020204" pitchFamily="34" charset="0"/>
                <a:cs typeface="Arial" panose="020B0604020202020204" pitchFamily="34" charset="0"/>
              </a:rPr>
              <a:t>GEF6</a:t>
            </a:r>
            <a:r>
              <a:rPr lang="en-US" sz="1800" dirty="0">
                <a:latin typeface="Arial" panose="020B0604020202020204" pitchFamily="34" charset="0"/>
                <a:cs typeface="Arial" panose="020B0604020202020204" pitchFamily="34" charset="0"/>
              </a:rPr>
              <a:t> (current phase):</a:t>
            </a:r>
          </a:p>
        </p:txBody>
      </p:sp>
      <p:sp>
        <p:nvSpPr>
          <p:cNvPr id="28" name="Content Placeholder 3">
            <a:extLst>
              <a:ext uri="{FF2B5EF4-FFF2-40B4-BE49-F238E27FC236}">
                <a16:creationId xmlns:a16="http://schemas.microsoft.com/office/drawing/2014/main" id="{28DF9F1F-F54A-41F0-919F-1AB0AF586239}"/>
              </a:ext>
            </a:extLst>
          </p:cNvPr>
          <p:cNvSpPr txBox="1">
            <a:spLocks/>
          </p:cNvSpPr>
          <p:nvPr/>
        </p:nvSpPr>
        <p:spPr>
          <a:xfrm>
            <a:off x="613240" y="5963915"/>
            <a:ext cx="9399463" cy="634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prstClr val="black"/>
                </a:solidFill>
                <a:latin typeface="Arial" panose="020B0604020202020204" pitchFamily="34" charset="0"/>
                <a:cs typeface="Arial" panose="020B0604020202020204" pitchFamily="34" charset="0"/>
              </a:rPr>
              <a:t>GEF7:</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Now under preparation: expecting more cities to join with larger programs </a:t>
            </a:r>
          </a:p>
        </p:txBody>
      </p:sp>
      <p:pic>
        <p:nvPicPr>
          <p:cNvPr id="30" name="Picture 29">
            <a:extLst>
              <a:ext uri="{FF2B5EF4-FFF2-40B4-BE49-F238E27FC236}">
                <a16:creationId xmlns:a16="http://schemas.microsoft.com/office/drawing/2014/main" id="{B785D286-A539-45C1-BD66-230FC3DAF2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2703" y="5979068"/>
            <a:ext cx="1733219" cy="682954"/>
          </a:xfrm>
          <a:prstGeom prst="rect">
            <a:avLst/>
          </a:prstGeom>
        </p:spPr>
      </p:pic>
    </p:spTree>
    <p:extLst>
      <p:ext uri="{BB962C8B-B14F-4D97-AF65-F5344CB8AC3E}">
        <p14:creationId xmlns:p14="http://schemas.microsoft.com/office/powerpoint/2010/main" val="378565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63359B-55D2-45A6-82FF-DD99C055CBAC}"/>
              </a:ext>
            </a:extLst>
          </p:cNvPr>
          <p:cNvSpPr>
            <a:spLocks noGrp="1"/>
          </p:cNvSpPr>
          <p:nvPr>
            <p:ph type="title"/>
          </p:nvPr>
        </p:nvSpPr>
        <p:spPr>
          <a:xfrm>
            <a:off x="838199" y="576900"/>
            <a:ext cx="9839325" cy="1477328"/>
          </a:xfrm>
          <a:noFill/>
        </p:spPr>
        <p:txBody>
          <a:bodyPr wrap="square" rtlCol="0">
            <a:spAutoFit/>
          </a:bodyPr>
          <a:lstStyle/>
          <a:p>
            <a:r>
              <a:rPr lang="en-US" sz="3600" b="1" dirty="0">
                <a:solidFill>
                  <a:schemeClr val="accent5">
                    <a:lumMod val="50000"/>
                  </a:schemeClr>
                </a:solidFill>
                <a:latin typeface="Arial" panose="020B0604020202020204" pitchFamily="34" charset="0"/>
                <a:ea typeface="+mn-ea"/>
                <a:cs typeface="Arial" panose="020B0604020202020204" pitchFamily="34" charset="0"/>
              </a:rPr>
              <a:t>GPSC Objective</a:t>
            </a:r>
            <a:br>
              <a:rPr lang="en-US" sz="3600" b="1" dirty="0">
                <a:solidFill>
                  <a:schemeClr val="accent5">
                    <a:lumMod val="50000"/>
                  </a:schemeClr>
                </a:solidFill>
                <a:latin typeface="Arial" panose="020B0604020202020204" pitchFamily="34" charset="0"/>
                <a:ea typeface="+mn-ea"/>
                <a:cs typeface="Arial" panose="020B0604020202020204" pitchFamily="34" charset="0"/>
              </a:rPr>
            </a:br>
            <a:br>
              <a:rPr lang="en-US" sz="3600" b="1" dirty="0">
                <a:solidFill>
                  <a:schemeClr val="accent5">
                    <a:lumMod val="50000"/>
                  </a:schemeClr>
                </a:solidFill>
                <a:latin typeface="Arial" panose="020B0604020202020204" pitchFamily="34" charset="0"/>
                <a:ea typeface="+mn-ea"/>
                <a:cs typeface="Arial" panose="020B0604020202020204" pitchFamily="34" charset="0"/>
              </a:rPr>
            </a:br>
            <a:r>
              <a:rPr lang="en-US" sz="2800" b="1" dirty="0">
                <a:solidFill>
                  <a:schemeClr val="accent5">
                    <a:lumMod val="50000"/>
                  </a:schemeClr>
                </a:solidFill>
                <a:latin typeface="Arial" panose="020B0604020202020204" pitchFamily="34" charset="0"/>
                <a:ea typeface="+mn-ea"/>
                <a:cs typeface="Arial" panose="020B0604020202020204" pitchFamily="34" charset="0"/>
              </a:rPr>
              <a:t>To offer </a:t>
            </a:r>
            <a:r>
              <a:rPr lang="en-US" sz="2800" b="1" dirty="0">
                <a:solidFill>
                  <a:srgbClr val="00B0F0"/>
                </a:solidFill>
                <a:latin typeface="Arial" panose="020B0604020202020204" pitchFamily="34" charset="0"/>
                <a:ea typeface="+mn-ea"/>
                <a:cs typeface="Arial" panose="020B0604020202020204" pitchFamily="34" charset="0"/>
              </a:rPr>
              <a:t>a knowledge platform for cities </a:t>
            </a:r>
            <a:r>
              <a:rPr lang="en-US" sz="2800" b="1" dirty="0">
                <a:solidFill>
                  <a:schemeClr val="accent5">
                    <a:lumMod val="50000"/>
                  </a:schemeClr>
                </a:solidFill>
                <a:latin typeface="Arial" panose="020B0604020202020204" pitchFamily="34" charset="0"/>
                <a:ea typeface="+mn-ea"/>
                <a:cs typeface="Arial" panose="020B0604020202020204" pitchFamily="34" charset="0"/>
              </a:rPr>
              <a:t>to</a:t>
            </a:r>
          </a:p>
        </p:txBody>
      </p:sp>
      <p:grpSp>
        <p:nvGrpSpPr>
          <p:cNvPr id="11" name="Group 10">
            <a:extLst>
              <a:ext uri="{FF2B5EF4-FFF2-40B4-BE49-F238E27FC236}">
                <a16:creationId xmlns:a16="http://schemas.microsoft.com/office/drawing/2014/main" id="{3F51DF5C-CF16-4164-8B13-BAF9D50B85C0}"/>
              </a:ext>
            </a:extLst>
          </p:cNvPr>
          <p:cNvGrpSpPr/>
          <p:nvPr/>
        </p:nvGrpSpPr>
        <p:grpSpPr>
          <a:xfrm>
            <a:off x="2179295" y="2641493"/>
            <a:ext cx="630429" cy="619125"/>
            <a:chOff x="2295525" y="1714500"/>
            <a:chExt cx="619125" cy="619125"/>
          </a:xfrm>
        </p:grpSpPr>
        <p:sp>
          <p:nvSpPr>
            <p:cNvPr id="10" name="Oval 9">
              <a:extLst>
                <a:ext uri="{FF2B5EF4-FFF2-40B4-BE49-F238E27FC236}">
                  <a16:creationId xmlns:a16="http://schemas.microsoft.com/office/drawing/2014/main" id="{783AAB7F-56AF-4775-95DE-9D24B2D76FA3}"/>
                </a:ext>
              </a:extLst>
            </p:cNvPr>
            <p:cNvSpPr/>
            <p:nvPr/>
          </p:nvSpPr>
          <p:spPr>
            <a:xfrm>
              <a:off x="2295525" y="1714500"/>
              <a:ext cx="619125" cy="6191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itle 1">
              <a:extLst>
                <a:ext uri="{FF2B5EF4-FFF2-40B4-BE49-F238E27FC236}">
                  <a16:creationId xmlns:a16="http://schemas.microsoft.com/office/drawing/2014/main" id="{54C77898-26F5-4718-A549-435FC9DD32EA}"/>
                </a:ext>
              </a:extLst>
            </p:cNvPr>
            <p:cNvSpPr txBox="1">
              <a:spLocks/>
            </p:cNvSpPr>
            <p:nvPr/>
          </p:nvSpPr>
          <p:spPr>
            <a:xfrm>
              <a:off x="2401175" y="1793232"/>
              <a:ext cx="426874" cy="34735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1</a:t>
              </a:r>
            </a:p>
          </p:txBody>
        </p:sp>
      </p:grpSp>
      <p:grpSp>
        <p:nvGrpSpPr>
          <p:cNvPr id="17" name="Group 16">
            <a:extLst>
              <a:ext uri="{FF2B5EF4-FFF2-40B4-BE49-F238E27FC236}">
                <a16:creationId xmlns:a16="http://schemas.microsoft.com/office/drawing/2014/main" id="{D8B26989-B34A-4706-9742-4EECFAC5B294}"/>
              </a:ext>
            </a:extLst>
          </p:cNvPr>
          <p:cNvGrpSpPr/>
          <p:nvPr/>
        </p:nvGrpSpPr>
        <p:grpSpPr>
          <a:xfrm>
            <a:off x="2190599" y="3847883"/>
            <a:ext cx="619125" cy="619125"/>
            <a:chOff x="2295525" y="1714500"/>
            <a:chExt cx="619125" cy="619125"/>
          </a:xfrm>
        </p:grpSpPr>
        <p:sp>
          <p:nvSpPr>
            <p:cNvPr id="18" name="Oval 17">
              <a:extLst>
                <a:ext uri="{FF2B5EF4-FFF2-40B4-BE49-F238E27FC236}">
                  <a16:creationId xmlns:a16="http://schemas.microsoft.com/office/drawing/2014/main" id="{24031261-DBD4-4BC6-838A-0A805121BE77}"/>
                </a:ext>
              </a:extLst>
            </p:cNvPr>
            <p:cNvSpPr/>
            <p:nvPr/>
          </p:nvSpPr>
          <p:spPr>
            <a:xfrm>
              <a:off x="2295525" y="1714500"/>
              <a:ext cx="619125" cy="6191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itle 1">
              <a:extLst>
                <a:ext uri="{FF2B5EF4-FFF2-40B4-BE49-F238E27FC236}">
                  <a16:creationId xmlns:a16="http://schemas.microsoft.com/office/drawing/2014/main" id="{7F1E18E8-A364-4BE6-A149-060AEBEE8813}"/>
                </a:ext>
              </a:extLst>
            </p:cNvPr>
            <p:cNvSpPr txBox="1">
              <a:spLocks/>
            </p:cNvSpPr>
            <p:nvPr/>
          </p:nvSpPr>
          <p:spPr>
            <a:xfrm>
              <a:off x="2410700" y="1793232"/>
              <a:ext cx="426874" cy="34735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a:t>
              </a:r>
            </a:p>
          </p:txBody>
        </p:sp>
      </p:grpSp>
      <p:grpSp>
        <p:nvGrpSpPr>
          <p:cNvPr id="20" name="Group 19">
            <a:extLst>
              <a:ext uri="{FF2B5EF4-FFF2-40B4-BE49-F238E27FC236}">
                <a16:creationId xmlns:a16="http://schemas.microsoft.com/office/drawing/2014/main" id="{A1CBB810-24BA-475A-9389-FF4A71B3D034}"/>
              </a:ext>
            </a:extLst>
          </p:cNvPr>
          <p:cNvGrpSpPr/>
          <p:nvPr/>
        </p:nvGrpSpPr>
        <p:grpSpPr>
          <a:xfrm>
            <a:off x="2179295" y="5054273"/>
            <a:ext cx="619125" cy="619125"/>
            <a:chOff x="2295525" y="1714500"/>
            <a:chExt cx="619125" cy="619125"/>
          </a:xfrm>
        </p:grpSpPr>
        <p:sp>
          <p:nvSpPr>
            <p:cNvPr id="21" name="Oval 20">
              <a:extLst>
                <a:ext uri="{FF2B5EF4-FFF2-40B4-BE49-F238E27FC236}">
                  <a16:creationId xmlns:a16="http://schemas.microsoft.com/office/drawing/2014/main" id="{1D279297-DAF4-414E-8A70-F35A46525D37}"/>
                </a:ext>
              </a:extLst>
            </p:cNvPr>
            <p:cNvSpPr/>
            <p:nvPr/>
          </p:nvSpPr>
          <p:spPr>
            <a:xfrm>
              <a:off x="2295525" y="1714500"/>
              <a:ext cx="619125" cy="6191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itle 1">
              <a:extLst>
                <a:ext uri="{FF2B5EF4-FFF2-40B4-BE49-F238E27FC236}">
                  <a16:creationId xmlns:a16="http://schemas.microsoft.com/office/drawing/2014/main" id="{DA45AD66-1EF8-4358-A78C-AB6ED481D3CF}"/>
                </a:ext>
              </a:extLst>
            </p:cNvPr>
            <p:cNvSpPr txBox="1">
              <a:spLocks/>
            </p:cNvSpPr>
            <p:nvPr/>
          </p:nvSpPr>
          <p:spPr>
            <a:xfrm>
              <a:off x="2410700" y="1793232"/>
              <a:ext cx="426874" cy="347359"/>
            </a:xfrm>
            <a:prstGeom prst="rect">
              <a:avLst/>
            </a:prstGeom>
            <a:ln>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3</a:t>
              </a:r>
            </a:p>
          </p:txBody>
        </p:sp>
      </p:grpSp>
      <p:sp>
        <p:nvSpPr>
          <p:cNvPr id="23" name="TextBox 22">
            <a:extLst>
              <a:ext uri="{FF2B5EF4-FFF2-40B4-BE49-F238E27FC236}">
                <a16:creationId xmlns:a16="http://schemas.microsoft.com/office/drawing/2014/main" id="{A3B06F03-6413-4E5E-BF44-970DB38F99AB}"/>
              </a:ext>
            </a:extLst>
          </p:cNvPr>
          <p:cNvSpPr txBox="1"/>
          <p:nvPr/>
        </p:nvSpPr>
        <p:spPr>
          <a:xfrm>
            <a:off x="3150655" y="2439362"/>
            <a:ext cx="6735572"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knowledge—learn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Collaborate, engage, and build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Forge a common vision and approach to urban sustainability.</a:t>
            </a:r>
          </a:p>
        </p:txBody>
      </p:sp>
      <p:pic>
        <p:nvPicPr>
          <p:cNvPr id="14" name="Picture 13">
            <a:extLst>
              <a:ext uri="{FF2B5EF4-FFF2-40B4-BE49-F238E27FC236}">
                <a16:creationId xmlns:a16="http://schemas.microsoft.com/office/drawing/2014/main" id="{FF5FD5DF-C321-48D0-9E3B-75003CD205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12705" y="450246"/>
            <a:ext cx="1733219" cy="682954"/>
          </a:xfrm>
          <a:prstGeom prst="rect">
            <a:avLst/>
          </a:prstGeom>
        </p:spPr>
      </p:pic>
    </p:spTree>
    <p:extLst>
      <p:ext uri="{BB962C8B-B14F-4D97-AF65-F5344CB8AC3E}">
        <p14:creationId xmlns:p14="http://schemas.microsoft.com/office/powerpoint/2010/main" val="2368042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2001EE9-CA6A-42C8-B2B9-035F1E6DAF0C}"/>
              </a:ext>
            </a:extLst>
          </p:cNvPr>
          <p:cNvPicPr>
            <a:picLocks noChangeAspect="1"/>
          </p:cNvPicPr>
          <p:nvPr/>
        </p:nvPicPr>
        <p:blipFill rotWithShape="1">
          <a:blip r:embed="rId3">
            <a:extLst>
              <a:ext uri="{28A0092B-C50C-407E-A947-70E740481C1C}">
                <a14:useLocalDpi xmlns:a14="http://schemas.microsoft.com/office/drawing/2010/main" val="0"/>
              </a:ext>
            </a:extLst>
          </a:blip>
          <a:srcRect l="20349" t="32902" r="37168" b="40431"/>
          <a:stretch/>
        </p:blipFill>
        <p:spPr>
          <a:xfrm>
            <a:off x="9043597" y="1946801"/>
            <a:ext cx="3148403" cy="1482199"/>
          </a:xfrm>
          <a:prstGeom prst="rect">
            <a:avLst/>
          </a:prstGeom>
        </p:spPr>
      </p:pic>
      <p:pic>
        <p:nvPicPr>
          <p:cNvPr id="11" name="Picture 10">
            <a:extLst>
              <a:ext uri="{FF2B5EF4-FFF2-40B4-BE49-F238E27FC236}">
                <a16:creationId xmlns:a16="http://schemas.microsoft.com/office/drawing/2014/main" id="{D1966D1C-0B46-48A7-8F3E-2EFB87CA4C69}"/>
              </a:ext>
            </a:extLst>
          </p:cNvPr>
          <p:cNvPicPr>
            <a:picLocks noChangeAspect="1"/>
          </p:cNvPicPr>
          <p:nvPr/>
        </p:nvPicPr>
        <p:blipFill>
          <a:blip r:embed="rId4"/>
          <a:stretch>
            <a:fillRect/>
          </a:stretch>
        </p:blipFill>
        <p:spPr>
          <a:xfrm>
            <a:off x="9002262" y="4573269"/>
            <a:ext cx="3163910" cy="2372933"/>
          </a:xfrm>
          <a:prstGeom prst="rect">
            <a:avLst/>
          </a:prstGeom>
        </p:spPr>
      </p:pic>
      <p:sp>
        <p:nvSpPr>
          <p:cNvPr id="26" name="Rectangle 25"/>
          <p:cNvSpPr/>
          <p:nvPr/>
        </p:nvSpPr>
        <p:spPr>
          <a:xfrm>
            <a:off x="502495" y="378991"/>
            <a:ext cx="101034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GPSC </a:t>
            </a:r>
            <a:r>
              <a:rPr kumimoji="0" lang="en-US"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Cities Academy</a:t>
            </a: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Singapore</a:t>
            </a:r>
          </a:p>
        </p:txBody>
      </p:sp>
      <p:pic>
        <p:nvPicPr>
          <p:cNvPr id="30" name="Picture 29">
            <a:extLst>
              <a:ext uri="{FF2B5EF4-FFF2-40B4-BE49-F238E27FC236}">
                <a16:creationId xmlns:a16="http://schemas.microsoft.com/office/drawing/2014/main" id="{B785D286-A539-45C1-BD66-230FC3DAF2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12705" y="450246"/>
            <a:ext cx="1733219" cy="682954"/>
          </a:xfrm>
          <a:prstGeom prst="rect">
            <a:avLst/>
          </a:prstGeom>
        </p:spPr>
      </p:pic>
      <p:sp>
        <p:nvSpPr>
          <p:cNvPr id="2" name="TextBox 1">
            <a:extLst>
              <a:ext uri="{FF2B5EF4-FFF2-40B4-BE49-F238E27FC236}">
                <a16:creationId xmlns:a16="http://schemas.microsoft.com/office/drawing/2014/main" id="{ED61BB78-0579-4CEE-98F5-ADA1FDC7BA80}"/>
              </a:ext>
            </a:extLst>
          </p:cNvPr>
          <p:cNvSpPr txBox="1"/>
          <p:nvPr/>
        </p:nvSpPr>
        <p:spPr>
          <a:xfrm>
            <a:off x="502493" y="86448"/>
            <a:ext cx="84997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5B11AEF7-038C-47C1-959A-0EBA1C78D3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96" t="28070" r="4246" b="26597"/>
          <a:stretch/>
        </p:blipFill>
        <p:spPr>
          <a:xfrm>
            <a:off x="9138734" y="3418471"/>
            <a:ext cx="3053266" cy="1164351"/>
          </a:xfrm>
          <a:prstGeom prst="rect">
            <a:avLst/>
          </a:prstGeom>
        </p:spPr>
      </p:pic>
      <p:pic>
        <p:nvPicPr>
          <p:cNvPr id="9" name="Picture 8">
            <a:extLst>
              <a:ext uri="{FF2B5EF4-FFF2-40B4-BE49-F238E27FC236}">
                <a16:creationId xmlns:a16="http://schemas.microsoft.com/office/drawing/2014/main" id="{09373717-5EBC-4D99-B34F-DC9927273560}"/>
              </a:ext>
            </a:extLst>
          </p:cNvPr>
          <p:cNvPicPr>
            <a:picLocks noChangeAspect="1"/>
          </p:cNvPicPr>
          <p:nvPr/>
        </p:nvPicPr>
        <p:blipFill rotWithShape="1">
          <a:blip r:embed="rId7"/>
          <a:srcRect t="26770"/>
          <a:stretch/>
        </p:blipFill>
        <p:spPr>
          <a:xfrm>
            <a:off x="13791" y="1946800"/>
            <a:ext cx="9144000" cy="5022105"/>
          </a:xfrm>
          <a:prstGeom prst="rect">
            <a:avLst/>
          </a:prstGeom>
        </p:spPr>
      </p:pic>
      <p:sp>
        <p:nvSpPr>
          <p:cNvPr id="25" name="Rectangle 24">
            <a:extLst>
              <a:ext uri="{FF2B5EF4-FFF2-40B4-BE49-F238E27FC236}">
                <a16:creationId xmlns:a16="http://schemas.microsoft.com/office/drawing/2014/main" id="{38A9FED0-254B-4922-80F7-90283F9DFC12}"/>
              </a:ext>
            </a:extLst>
          </p:cNvPr>
          <p:cNvSpPr/>
          <p:nvPr/>
        </p:nvSpPr>
        <p:spPr>
          <a:xfrm>
            <a:off x="9138734" y="450246"/>
            <a:ext cx="77066" cy="656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B2FC333-1C32-493D-B5B8-C8D3E1E0FC4A}"/>
              </a:ext>
            </a:extLst>
          </p:cNvPr>
          <p:cNvSpPr/>
          <p:nvPr/>
        </p:nvSpPr>
        <p:spPr>
          <a:xfrm rot="16200000">
            <a:off x="10653862" y="1884672"/>
            <a:ext cx="61544" cy="301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376DF89-7FDA-497D-9A22-69CDED833205}"/>
              </a:ext>
            </a:extLst>
          </p:cNvPr>
          <p:cNvSpPr/>
          <p:nvPr/>
        </p:nvSpPr>
        <p:spPr>
          <a:xfrm rot="16200000">
            <a:off x="10660214" y="3073552"/>
            <a:ext cx="61544" cy="301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673A80A-22DF-4807-8A03-7246A10F4EEA}"/>
              </a:ext>
            </a:extLst>
          </p:cNvPr>
          <p:cNvSpPr/>
          <p:nvPr/>
        </p:nvSpPr>
        <p:spPr>
          <a:xfrm>
            <a:off x="9157791" y="1520668"/>
            <a:ext cx="24945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November 26 – 28, 2018</a:t>
            </a:r>
          </a:p>
        </p:txBody>
      </p:sp>
      <p:sp>
        <p:nvSpPr>
          <p:cNvPr id="38" name="Rectangle 37">
            <a:extLst>
              <a:ext uri="{FF2B5EF4-FFF2-40B4-BE49-F238E27FC236}">
                <a16:creationId xmlns:a16="http://schemas.microsoft.com/office/drawing/2014/main" id="{60C36609-ED0B-4829-84BC-A0384E49971D}"/>
              </a:ext>
            </a:extLst>
          </p:cNvPr>
          <p:cNvSpPr/>
          <p:nvPr/>
        </p:nvSpPr>
        <p:spPr>
          <a:xfrm>
            <a:off x="539680" y="1027756"/>
            <a:ext cx="8599054" cy="830997"/>
          </a:xfrm>
          <a:prstGeom prst="rect">
            <a:avLst/>
          </a:prstGeom>
          <a:solidFill>
            <a:schemeClr val="bg1">
              <a:alpha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GEF’s Sustainable Cities’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program representatives from </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Calibri" panose="020F0502020204030204" pitchFamily="34" charset="0"/>
                <a:cs typeface="+mn-cs"/>
              </a:rPr>
              <a:t>Brazil, China, Cote d'Ivoire, Malaysia, Paraguay, Senegal, and South Africa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are in Singapore to share and learn about urban development, climate change, transit-oriented development.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C9EE606E-5880-43AB-B2F0-EC82989803B4}"/>
              </a:ext>
            </a:extLst>
          </p:cNvPr>
          <p:cNvSpPr/>
          <p:nvPr/>
        </p:nvSpPr>
        <p:spPr>
          <a:xfrm>
            <a:off x="389112" y="1141019"/>
            <a:ext cx="131975" cy="131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FF0000"/>
              </a:highlight>
              <a:uLnTx/>
              <a:uFillTx/>
              <a:latin typeface="Calibri" panose="020F0502020204030204"/>
              <a:ea typeface="+mn-ea"/>
              <a:cs typeface="+mn-cs"/>
            </a:endParaRPr>
          </a:p>
        </p:txBody>
      </p:sp>
    </p:spTree>
    <p:extLst>
      <p:ext uri="{BB962C8B-B14F-4D97-AF65-F5344CB8AC3E}">
        <p14:creationId xmlns:p14="http://schemas.microsoft.com/office/powerpoint/2010/main" val="252593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14AF8A9-F226-4F31-96E5-31DB84ECE69D}"/>
              </a:ext>
            </a:extLst>
          </p:cNvPr>
          <p:cNvPicPr>
            <a:picLocks noChangeAspect="1"/>
          </p:cNvPicPr>
          <p:nvPr/>
        </p:nvPicPr>
        <p:blipFill rotWithShape="1">
          <a:blip r:embed="rId3">
            <a:extLst>
              <a:ext uri="{28A0092B-C50C-407E-A947-70E740481C1C}">
                <a14:useLocalDpi xmlns:a14="http://schemas.microsoft.com/office/drawing/2010/main" val="0"/>
              </a:ext>
            </a:extLst>
          </a:blip>
          <a:srcRect t="11289" b="33106"/>
          <a:stretch/>
        </p:blipFill>
        <p:spPr>
          <a:xfrm>
            <a:off x="0" y="118603"/>
            <a:ext cx="12192000" cy="2024420"/>
          </a:xfrm>
          <a:prstGeom prst="rect">
            <a:avLst/>
          </a:prstGeom>
        </p:spPr>
      </p:pic>
      <p:sp>
        <p:nvSpPr>
          <p:cNvPr id="51" name="Title 1">
            <a:extLst>
              <a:ext uri="{FF2B5EF4-FFF2-40B4-BE49-F238E27FC236}">
                <a16:creationId xmlns:a16="http://schemas.microsoft.com/office/drawing/2014/main" id="{CFD90280-FFDF-4CF7-8ABE-0A7D2F551D5B}"/>
              </a:ext>
            </a:extLst>
          </p:cNvPr>
          <p:cNvSpPr txBox="1">
            <a:spLocks/>
          </p:cNvSpPr>
          <p:nvPr/>
        </p:nvSpPr>
        <p:spPr>
          <a:xfrm>
            <a:off x="587913" y="363762"/>
            <a:ext cx="9796463" cy="760413"/>
          </a:xfrm>
          <a:prstGeom prst="rect">
            <a:avLst/>
          </a:prstGeom>
        </p:spPr>
        <p:txBody>
          <a:bodyPr>
            <a:norm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 Growing Partnership to Support Cities </a:t>
            </a:r>
          </a:p>
        </p:txBody>
      </p:sp>
      <p:sp>
        <p:nvSpPr>
          <p:cNvPr id="16" name="Rectangle 15">
            <a:extLst>
              <a:ext uri="{FF2B5EF4-FFF2-40B4-BE49-F238E27FC236}">
                <a16:creationId xmlns:a16="http://schemas.microsoft.com/office/drawing/2014/main" id="{45186EBC-6497-40BB-B834-996A25A49EF3}"/>
              </a:ext>
            </a:extLst>
          </p:cNvPr>
          <p:cNvSpPr/>
          <p:nvPr/>
        </p:nvSpPr>
        <p:spPr>
          <a:xfrm>
            <a:off x="3117182" y="4627837"/>
            <a:ext cx="5321439" cy="17558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2C0EC166-22B6-4471-B285-BD35AC49CD9B}"/>
              </a:ext>
            </a:extLst>
          </p:cNvPr>
          <p:cNvSpPr/>
          <p:nvPr/>
        </p:nvSpPr>
        <p:spPr>
          <a:xfrm>
            <a:off x="3117182" y="2587380"/>
            <a:ext cx="2413606" cy="132785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8" name="Straight Arrow Connector 17">
            <a:extLst>
              <a:ext uri="{FF2B5EF4-FFF2-40B4-BE49-F238E27FC236}">
                <a16:creationId xmlns:a16="http://schemas.microsoft.com/office/drawing/2014/main" id="{25B5FE74-99E6-4237-AD26-DE89DD2EF5FF}"/>
              </a:ext>
            </a:extLst>
          </p:cNvPr>
          <p:cNvCxnSpPr>
            <a:cxnSpLocks/>
          </p:cNvCxnSpPr>
          <p:nvPr/>
        </p:nvCxnSpPr>
        <p:spPr>
          <a:xfrm flipH="1" flipV="1">
            <a:off x="5700960" y="3228419"/>
            <a:ext cx="611914" cy="24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931765A-C010-4A27-9464-C879C54EC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9411" y="4172735"/>
            <a:ext cx="28136" cy="36474"/>
          </a:xfrm>
          <a:prstGeom prst="rect">
            <a:avLst/>
          </a:prstGeom>
        </p:spPr>
      </p:pic>
      <p:sp>
        <p:nvSpPr>
          <p:cNvPr id="22" name="TextBox 21">
            <a:extLst>
              <a:ext uri="{FF2B5EF4-FFF2-40B4-BE49-F238E27FC236}">
                <a16:creationId xmlns:a16="http://schemas.microsoft.com/office/drawing/2014/main" id="{8CC27979-C349-49C4-9D55-C221E9E23F6C}"/>
              </a:ext>
            </a:extLst>
          </p:cNvPr>
          <p:cNvSpPr txBox="1"/>
          <p:nvPr/>
        </p:nvSpPr>
        <p:spPr>
          <a:xfrm>
            <a:off x="4188805" y="4638414"/>
            <a:ext cx="2733689" cy="338554"/>
          </a:xfrm>
          <a:prstGeom prst="rect">
            <a:avLst/>
          </a:prstGeom>
          <a:solidFill>
            <a:schemeClr val="accent5">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Implementing Agencies</a:t>
            </a:r>
          </a:p>
        </p:txBody>
      </p:sp>
      <p:pic>
        <p:nvPicPr>
          <p:cNvPr id="23" name="Picture 22">
            <a:extLst>
              <a:ext uri="{FF2B5EF4-FFF2-40B4-BE49-F238E27FC236}">
                <a16:creationId xmlns:a16="http://schemas.microsoft.com/office/drawing/2014/main" id="{3F024387-9351-47EC-A757-4218C8839A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5855" y="4996746"/>
            <a:ext cx="657180" cy="704812"/>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5C7D32B-3078-4A02-9CFD-495C4FBEFB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1325" y="4996746"/>
            <a:ext cx="541813" cy="1058548"/>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1FAD04CC-BB19-4B6C-82C7-FEC18EFA13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3924" y="4996746"/>
            <a:ext cx="785895" cy="488749"/>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7068F7C2-59E8-4864-A9EE-DE14E88324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8608" y="4996746"/>
            <a:ext cx="562792" cy="917752"/>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91A5A50-2ABA-443A-8FC3-C96895D72E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6665" y="4996746"/>
            <a:ext cx="698731" cy="712217"/>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D65E013D-EE41-4022-B5BE-7A3FAB37F5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76206" y="4996745"/>
            <a:ext cx="427770" cy="981485"/>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9A4DB5BB-E441-4660-840A-CA5AFE4D22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1525" y="4996746"/>
            <a:ext cx="799096" cy="829942"/>
          </a:xfrm>
          <a:prstGeom prst="rect">
            <a:avLst/>
          </a:prstGeom>
          <a:ln>
            <a:no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28953056-C46A-496E-ABE5-EEB49DB67917}"/>
              </a:ext>
            </a:extLst>
          </p:cNvPr>
          <p:cNvSpPr/>
          <p:nvPr/>
        </p:nvSpPr>
        <p:spPr>
          <a:xfrm>
            <a:off x="6486189" y="2777335"/>
            <a:ext cx="1952433" cy="90370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Resource 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 ICLEI/ C40)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326D76AE-F388-4995-8D1F-D746F9FFA5F2}"/>
              </a:ext>
            </a:extLst>
          </p:cNvPr>
          <p:cNvSpPr txBox="1"/>
          <p:nvPr/>
        </p:nvSpPr>
        <p:spPr>
          <a:xfrm>
            <a:off x="3077954" y="2604259"/>
            <a:ext cx="2477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Coordination Led by the World Bank</a:t>
            </a:r>
          </a:p>
        </p:txBody>
      </p:sp>
      <p:sp>
        <p:nvSpPr>
          <p:cNvPr id="36" name="Rectangle 35">
            <a:extLst>
              <a:ext uri="{FF2B5EF4-FFF2-40B4-BE49-F238E27FC236}">
                <a16:creationId xmlns:a16="http://schemas.microsoft.com/office/drawing/2014/main" id="{7314D776-7E90-4442-88FF-A8DFF59DDF77}"/>
              </a:ext>
            </a:extLst>
          </p:cNvPr>
          <p:cNvSpPr/>
          <p:nvPr/>
        </p:nvSpPr>
        <p:spPr>
          <a:xfrm>
            <a:off x="2914650" y="2388182"/>
            <a:ext cx="5695521" cy="415962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4">
            <a:extLst>
              <a:ext uri="{FF2B5EF4-FFF2-40B4-BE49-F238E27FC236}">
                <a16:creationId xmlns:a16="http://schemas.microsoft.com/office/drawing/2014/main" id="{CEDAAFB2-7246-4BDD-A8ED-DD6E330575A3}"/>
              </a:ext>
            </a:extLst>
          </p:cNvPr>
          <p:cNvSpPr/>
          <p:nvPr/>
        </p:nvSpPr>
        <p:spPr>
          <a:xfrm>
            <a:off x="9211436" y="5007995"/>
            <a:ext cx="2531928" cy="1530291"/>
          </a:xfrm>
          <a:prstGeom prst="roundRect">
            <a:avLst/>
          </a:prstGeom>
          <a:solidFill>
            <a:srgbClr val="0D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Partner Organizations: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International</a:t>
            </a: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UN-Habitat,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City Alliance,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a:t>
            </a: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Nordic City Initiative</a:t>
            </a:r>
          </a:p>
        </p:txBody>
      </p:sp>
      <p:sp>
        <p:nvSpPr>
          <p:cNvPr id="38" name="Rounded Rectangle 35">
            <a:extLst>
              <a:ext uri="{FF2B5EF4-FFF2-40B4-BE49-F238E27FC236}">
                <a16:creationId xmlns:a16="http://schemas.microsoft.com/office/drawing/2014/main" id="{AB7C3B04-5F69-410B-B737-2B036608E0DA}"/>
              </a:ext>
            </a:extLst>
          </p:cNvPr>
          <p:cNvSpPr/>
          <p:nvPr/>
        </p:nvSpPr>
        <p:spPr>
          <a:xfrm>
            <a:off x="9210224" y="2368415"/>
            <a:ext cx="2533140" cy="2608553"/>
          </a:xfrm>
          <a:prstGeom prst="roundRect">
            <a:avLst/>
          </a:prstGeom>
          <a:solidFill>
            <a:srgbClr val="0D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MDBs</a:t>
            </a: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AfDB, AIIB, ADB IDB, EBRD, EIB, WB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Regional Banks</a:t>
            </a: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CAF, Islamic Development Bank, AIIB, Nordic Investment Bank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Banks</a:t>
            </a: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Development Bank of Southern Africa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IFC: </a:t>
            </a: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Investment partner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9" name="Rounded Rectangle 36">
            <a:extLst>
              <a:ext uri="{FF2B5EF4-FFF2-40B4-BE49-F238E27FC236}">
                <a16:creationId xmlns:a16="http://schemas.microsoft.com/office/drawing/2014/main" id="{B0A21680-2DC3-4AB1-ACE6-58D28939C60A}"/>
              </a:ext>
            </a:extLst>
          </p:cNvPr>
          <p:cNvSpPr/>
          <p:nvPr/>
        </p:nvSpPr>
        <p:spPr>
          <a:xfrm>
            <a:off x="208269" y="4286405"/>
            <a:ext cx="2097619" cy="2245546"/>
          </a:xfrm>
          <a:prstGeom prst="roundRect">
            <a:avLst/>
          </a:prstGeom>
          <a:solidFill>
            <a:srgbClr val="0D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Knowledge Partners: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Aarhus, Denmark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California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China Center for Urban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Cities in Japan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UN-Habitat</a:t>
            </a:r>
          </a:p>
        </p:txBody>
      </p:sp>
      <p:sp>
        <p:nvSpPr>
          <p:cNvPr id="40" name="Rounded Rectangle 37">
            <a:extLst>
              <a:ext uri="{FF2B5EF4-FFF2-40B4-BE49-F238E27FC236}">
                <a16:creationId xmlns:a16="http://schemas.microsoft.com/office/drawing/2014/main" id="{BE97BA6F-D7DA-41F8-A68F-42F4F42B04D1}"/>
              </a:ext>
            </a:extLst>
          </p:cNvPr>
          <p:cNvSpPr/>
          <p:nvPr/>
        </p:nvSpPr>
        <p:spPr>
          <a:xfrm>
            <a:off x="208268" y="2418199"/>
            <a:ext cx="2117764" cy="1576784"/>
          </a:xfrm>
          <a:prstGeom prst="roundRect">
            <a:avLst/>
          </a:prstGeom>
          <a:solidFill>
            <a:srgbClr val="0D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Platforms: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Brazil Platform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India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China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Others </a:t>
            </a:r>
          </a:p>
        </p:txBody>
      </p:sp>
      <p:pic>
        <p:nvPicPr>
          <p:cNvPr id="41" name="Picture 40">
            <a:extLst>
              <a:ext uri="{FF2B5EF4-FFF2-40B4-BE49-F238E27FC236}">
                <a16:creationId xmlns:a16="http://schemas.microsoft.com/office/drawing/2014/main" id="{18C7BD69-F82B-4F03-9152-71CABE731D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4706" y="5619518"/>
            <a:ext cx="815174" cy="492411"/>
          </a:xfrm>
          <a:prstGeom prst="rect">
            <a:avLst/>
          </a:prstGeom>
        </p:spPr>
      </p:pic>
      <p:pic>
        <p:nvPicPr>
          <p:cNvPr id="42" name="Picture 41">
            <a:extLst>
              <a:ext uri="{FF2B5EF4-FFF2-40B4-BE49-F238E27FC236}">
                <a16:creationId xmlns:a16="http://schemas.microsoft.com/office/drawing/2014/main" id="{1E1E41CF-50A1-446C-BB9F-49B2CABF74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65854" y="3279974"/>
            <a:ext cx="2076215" cy="436005"/>
          </a:xfrm>
          <a:prstGeom prst="rect">
            <a:avLst/>
          </a:prstGeom>
        </p:spPr>
      </p:pic>
      <p:sp>
        <p:nvSpPr>
          <p:cNvPr id="43" name="Rectangle 42">
            <a:extLst>
              <a:ext uri="{FF2B5EF4-FFF2-40B4-BE49-F238E27FC236}">
                <a16:creationId xmlns:a16="http://schemas.microsoft.com/office/drawing/2014/main" id="{C564427F-1732-490B-BADE-467C8F4ADA88}"/>
              </a:ext>
            </a:extLst>
          </p:cNvPr>
          <p:cNvSpPr/>
          <p:nvPr/>
        </p:nvSpPr>
        <p:spPr>
          <a:xfrm>
            <a:off x="3391729" y="5778117"/>
            <a:ext cx="1226267" cy="344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4" name="Picture 43">
            <a:extLst>
              <a:ext uri="{FF2B5EF4-FFF2-40B4-BE49-F238E27FC236}">
                <a16:creationId xmlns:a16="http://schemas.microsoft.com/office/drawing/2014/main" id="{4B911CB4-A9DC-454C-B35D-B021B0EAB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61660" y="5840649"/>
            <a:ext cx="1050312" cy="220565"/>
          </a:xfrm>
          <a:prstGeom prst="rect">
            <a:avLst/>
          </a:prstGeom>
        </p:spPr>
      </p:pic>
    </p:spTree>
    <p:extLst>
      <p:ext uri="{BB962C8B-B14F-4D97-AF65-F5344CB8AC3E}">
        <p14:creationId xmlns:p14="http://schemas.microsoft.com/office/powerpoint/2010/main" val="166522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5FF17F-4E7A-4811-87AD-820DA14C4525}"/>
              </a:ext>
            </a:extLst>
          </p:cNvPr>
          <p:cNvSpPr txBox="1">
            <a:spLocks/>
          </p:cNvSpPr>
          <p:nvPr/>
        </p:nvSpPr>
        <p:spPr>
          <a:xfrm>
            <a:off x="1136967" y="512422"/>
            <a:ext cx="11637201" cy="424732"/>
          </a:xfrm>
          <a:prstGeom prst="rect">
            <a:avLst/>
          </a:prstGeom>
          <a:noFill/>
        </p:spPr>
        <p:txBody>
          <a:bodyPr wrap="square"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CB563"/>
                </a:solidFill>
                <a:effectLst/>
                <a:uLnTx/>
                <a:uFillTx/>
                <a:latin typeface="Arial" panose="020B0604020202020204" pitchFamily="34" charset="0"/>
                <a:ea typeface="+mj-ea"/>
                <a:cs typeface="Arial" panose="020B0604020202020204" pitchFamily="34" charset="0"/>
              </a:rPr>
              <a:t>Planning and Financing Must Go Hand in Hand: Partnership with IFIs</a:t>
            </a:r>
          </a:p>
        </p:txBody>
      </p:sp>
      <p:pic>
        <p:nvPicPr>
          <p:cNvPr id="4" name="Picture 3">
            <a:extLst>
              <a:ext uri="{FF2B5EF4-FFF2-40B4-BE49-F238E27FC236}">
                <a16:creationId xmlns:a16="http://schemas.microsoft.com/office/drawing/2014/main" id="{FFA4BBF0-AF80-44B5-A4C8-4B0FBA13F9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06" y="2211468"/>
            <a:ext cx="1962740" cy="1252836"/>
          </a:xfrm>
          <a:prstGeom prst="rect">
            <a:avLst/>
          </a:prstGeom>
        </p:spPr>
      </p:pic>
      <p:sp>
        <p:nvSpPr>
          <p:cNvPr id="9" name="TextBox 8">
            <a:extLst>
              <a:ext uri="{FF2B5EF4-FFF2-40B4-BE49-F238E27FC236}">
                <a16:creationId xmlns:a16="http://schemas.microsoft.com/office/drawing/2014/main" id="{2C74E76A-368C-47FC-8B60-C2D2228A85EC}"/>
              </a:ext>
            </a:extLst>
          </p:cNvPr>
          <p:cNvSpPr txBox="1"/>
          <p:nvPr/>
        </p:nvSpPr>
        <p:spPr>
          <a:xfrm>
            <a:off x="404427" y="1389805"/>
            <a:ext cx="30957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IFC becomes GPSC Investment Partner</a:t>
            </a:r>
          </a:p>
        </p:txBody>
      </p:sp>
      <p:grpSp>
        <p:nvGrpSpPr>
          <p:cNvPr id="52" name="Group 51">
            <a:extLst>
              <a:ext uri="{FF2B5EF4-FFF2-40B4-BE49-F238E27FC236}">
                <a16:creationId xmlns:a16="http://schemas.microsoft.com/office/drawing/2014/main" id="{00A3E302-02BE-4606-A14D-0A900C1491B2}"/>
              </a:ext>
            </a:extLst>
          </p:cNvPr>
          <p:cNvGrpSpPr/>
          <p:nvPr/>
        </p:nvGrpSpPr>
        <p:grpSpPr>
          <a:xfrm>
            <a:off x="5443068" y="2575743"/>
            <a:ext cx="6388868" cy="3308813"/>
            <a:chOff x="4381170" y="3228561"/>
            <a:chExt cx="6802391" cy="3308813"/>
          </a:xfrm>
        </p:grpSpPr>
        <p:pic>
          <p:nvPicPr>
            <p:cNvPr id="47" name="Picture 46">
              <a:extLst>
                <a:ext uri="{FF2B5EF4-FFF2-40B4-BE49-F238E27FC236}">
                  <a16:creationId xmlns:a16="http://schemas.microsoft.com/office/drawing/2014/main" id="{F6E18382-8E05-4884-96D8-1A0389116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298" y="4302189"/>
              <a:ext cx="1722378" cy="1033427"/>
            </a:xfrm>
            <a:prstGeom prst="rect">
              <a:avLst/>
            </a:prstGeom>
          </p:spPr>
        </p:pic>
        <p:sp>
          <p:nvSpPr>
            <p:cNvPr id="24" name="Rounded Rectangle 35">
              <a:extLst>
                <a:ext uri="{FF2B5EF4-FFF2-40B4-BE49-F238E27FC236}">
                  <a16:creationId xmlns:a16="http://schemas.microsoft.com/office/drawing/2014/main" id="{39AE51D4-1C7A-4BED-9840-9654E204E6CB}"/>
                </a:ext>
              </a:extLst>
            </p:cNvPr>
            <p:cNvSpPr/>
            <p:nvPr/>
          </p:nvSpPr>
          <p:spPr>
            <a:xfrm>
              <a:off x="4381170" y="3228561"/>
              <a:ext cx="6802391" cy="3308813"/>
            </a:xfrm>
            <a:prstGeom prst="roundRect">
              <a:avLst/>
            </a:prstGeom>
            <a:noFill/>
            <a:ln w="57150">
              <a:solidFill>
                <a:srgbClr val="0D5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9" name="Picture 28">
              <a:extLst>
                <a:ext uri="{FF2B5EF4-FFF2-40B4-BE49-F238E27FC236}">
                  <a16:creationId xmlns:a16="http://schemas.microsoft.com/office/drawing/2014/main" id="{D47BA6FB-6532-487C-8562-C9E3F970A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1257" y="5401976"/>
              <a:ext cx="982915" cy="982915"/>
            </a:xfrm>
            <a:prstGeom prst="rect">
              <a:avLst/>
            </a:prstGeom>
          </p:spPr>
        </p:pic>
        <p:sp>
          <p:nvSpPr>
            <p:cNvPr id="31" name="TextBox 30">
              <a:extLst>
                <a:ext uri="{FF2B5EF4-FFF2-40B4-BE49-F238E27FC236}">
                  <a16:creationId xmlns:a16="http://schemas.microsoft.com/office/drawing/2014/main" id="{737F272E-C656-432E-8CFC-73C67042D1EA}"/>
                </a:ext>
              </a:extLst>
            </p:cNvPr>
            <p:cNvSpPr txBox="1"/>
            <p:nvPr/>
          </p:nvSpPr>
          <p:spPr>
            <a:xfrm>
              <a:off x="5222538" y="3311526"/>
              <a:ext cx="5260072"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C519C"/>
                  </a:solidFill>
                  <a:effectLst/>
                  <a:uLnTx/>
                  <a:uFillTx/>
                  <a:latin typeface="Arial" panose="020B0604020202020204" pitchFamily="34" charset="0"/>
                  <a:ea typeface="+mn-ea"/>
                  <a:cs typeface="Arial" panose="020B0604020202020204" pitchFamily="34" charset="0"/>
                </a:rPr>
                <a:t>International Financial Institutions (IFIs)</a:t>
              </a:r>
            </a:p>
          </p:txBody>
        </p:sp>
        <p:pic>
          <p:nvPicPr>
            <p:cNvPr id="32" name="Picture 31">
              <a:extLst>
                <a:ext uri="{FF2B5EF4-FFF2-40B4-BE49-F238E27FC236}">
                  <a16:creationId xmlns:a16="http://schemas.microsoft.com/office/drawing/2014/main" id="{F6951CA7-45A0-4739-B702-92CFC0AABF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8907" y="3601336"/>
              <a:ext cx="720895" cy="773146"/>
            </a:xfrm>
            <a:prstGeom prst="rect">
              <a:avLst/>
            </a:prstGeom>
            <a:ln>
              <a:noFill/>
            </a:ln>
            <a:effectLst/>
          </p:spPr>
        </p:pic>
        <p:pic>
          <p:nvPicPr>
            <p:cNvPr id="33" name="Picture 32">
              <a:extLst>
                <a:ext uri="{FF2B5EF4-FFF2-40B4-BE49-F238E27FC236}">
                  <a16:creationId xmlns:a16="http://schemas.microsoft.com/office/drawing/2014/main" id="{869C0DF8-EB11-49DB-91EE-63D02AE788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2208" y="3733045"/>
              <a:ext cx="633199" cy="1237092"/>
            </a:xfrm>
            <a:prstGeom prst="rect">
              <a:avLst/>
            </a:prstGeom>
            <a:ln>
              <a:noFill/>
            </a:ln>
            <a:effectLst/>
          </p:spPr>
        </p:pic>
        <p:pic>
          <p:nvPicPr>
            <p:cNvPr id="34" name="Picture 33">
              <a:extLst>
                <a:ext uri="{FF2B5EF4-FFF2-40B4-BE49-F238E27FC236}">
                  <a16:creationId xmlns:a16="http://schemas.microsoft.com/office/drawing/2014/main" id="{FDFAF0E9-5AB9-4B57-9B05-02EC36D287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3738" y="5646881"/>
              <a:ext cx="868617" cy="540194"/>
            </a:xfrm>
            <a:prstGeom prst="rect">
              <a:avLst/>
            </a:prstGeom>
            <a:ln>
              <a:noFill/>
            </a:ln>
            <a:effectLst/>
          </p:spPr>
        </p:pic>
        <p:pic>
          <p:nvPicPr>
            <p:cNvPr id="38" name="Picture 37">
              <a:extLst>
                <a:ext uri="{FF2B5EF4-FFF2-40B4-BE49-F238E27FC236}">
                  <a16:creationId xmlns:a16="http://schemas.microsoft.com/office/drawing/2014/main" id="{24DB76AF-1247-4470-89A3-5A1D2081A7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7263" y="3640942"/>
              <a:ext cx="744411" cy="773145"/>
            </a:xfrm>
            <a:prstGeom prst="rect">
              <a:avLst/>
            </a:prstGeom>
            <a:ln>
              <a:noFill/>
            </a:ln>
            <a:effectLst/>
          </p:spPr>
        </p:pic>
        <p:pic>
          <p:nvPicPr>
            <p:cNvPr id="39" name="Picture 38">
              <a:extLst>
                <a:ext uri="{FF2B5EF4-FFF2-40B4-BE49-F238E27FC236}">
                  <a16:creationId xmlns:a16="http://schemas.microsoft.com/office/drawing/2014/main" id="{3724129F-EA39-4759-B09B-DF569BFD17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9337" y="3675873"/>
              <a:ext cx="1355578" cy="818843"/>
            </a:xfrm>
            <a:prstGeom prst="rect">
              <a:avLst/>
            </a:prstGeom>
            <a:effectLst/>
          </p:spPr>
        </p:pic>
        <p:pic>
          <p:nvPicPr>
            <p:cNvPr id="43" name="Picture 42">
              <a:extLst>
                <a:ext uri="{FF2B5EF4-FFF2-40B4-BE49-F238E27FC236}">
                  <a16:creationId xmlns:a16="http://schemas.microsoft.com/office/drawing/2014/main" id="{EC534835-954B-46C4-9CAF-32D09D5AE2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1389"/>
            <a:stretch/>
          </p:blipFill>
          <p:spPr>
            <a:xfrm>
              <a:off x="4985863" y="4741036"/>
              <a:ext cx="2041526" cy="678616"/>
            </a:xfrm>
            <a:prstGeom prst="rect">
              <a:avLst/>
            </a:prstGeom>
          </p:spPr>
        </p:pic>
        <p:pic>
          <p:nvPicPr>
            <p:cNvPr id="45" name="Picture 44">
              <a:extLst>
                <a:ext uri="{FF2B5EF4-FFF2-40B4-BE49-F238E27FC236}">
                  <a16:creationId xmlns:a16="http://schemas.microsoft.com/office/drawing/2014/main" id="{2E0A597A-445D-4C58-8C5F-0B06F58A6D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3508" y="5410000"/>
              <a:ext cx="1686318" cy="1070812"/>
            </a:xfrm>
            <a:prstGeom prst="rect">
              <a:avLst/>
            </a:prstGeom>
          </p:spPr>
        </p:pic>
        <p:pic>
          <p:nvPicPr>
            <p:cNvPr id="49" name="Picture 48">
              <a:extLst>
                <a:ext uri="{FF2B5EF4-FFF2-40B4-BE49-F238E27FC236}">
                  <a16:creationId xmlns:a16="http://schemas.microsoft.com/office/drawing/2014/main" id="{FC0393F1-8A9C-4683-8360-7687E1DB0A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10929" y="5513157"/>
              <a:ext cx="1740512" cy="788509"/>
            </a:xfrm>
            <a:prstGeom prst="rect">
              <a:avLst/>
            </a:prstGeom>
          </p:spPr>
        </p:pic>
      </p:grpSp>
      <p:sp>
        <p:nvSpPr>
          <p:cNvPr id="50" name="TextBox 49">
            <a:extLst>
              <a:ext uri="{FF2B5EF4-FFF2-40B4-BE49-F238E27FC236}">
                <a16:creationId xmlns:a16="http://schemas.microsoft.com/office/drawing/2014/main" id="{E39F6188-1625-40A7-AE0C-B929AC498AC3}"/>
              </a:ext>
            </a:extLst>
          </p:cNvPr>
          <p:cNvSpPr txBox="1"/>
          <p:nvPr/>
        </p:nvSpPr>
        <p:spPr>
          <a:xfrm>
            <a:off x="5308259" y="1457014"/>
            <a:ext cx="530760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IFIs form an urban network to support sustainable urban investment: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1F44F4-EA69-414E-AC22-B73946789CD1}"/>
              </a:ext>
            </a:extLst>
          </p:cNvPr>
          <p:cNvSpPr txBox="1"/>
          <p:nvPr/>
        </p:nvSpPr>
        <p:spPr>
          <a:xfrm>
            <a:off x="122665" y="3694769"/>
            <a:ext cx="5244183" cy="2308324"/>
          </a:xfrm>
          <a:prstGeom prst="rect">
            <a:avLst/>
          </a:prstGeom>
          <a:noFill/>
        </p:spPr>
        <p:txBody>
          <a:bodyPr wrap="square" rtlCol="0">
            <a:spAutoFit/>
          </a:bodyPr>
          <a:lstStyle/>
          <a:p>
            <a:r>
              <a:rPr lang="en-US" sz="2400" b="1" dirty="0"/>
              <a:t>Exploring partnership with:</a:t>
            </a:r>
          </a:p>
          <a:p>
            <a:r>
              <a:rPr lang="en-US" dirty="0"/>
              <a:t> - </a:t>
            </a:r>
            <a:r>
              <a:rPr lang="en-US" sz="2200" b="1" dirty="0">
                <a:solidFill>
                  <a:schemeClr val="accent6">
                    <a:lumMod val="50000"/>
                  </a:schemeClr>
                </a:solidFill>
              </a:rPr>
              <a:t>Global Infrastructure Facility (GIF)</a:t>
            </a:r>
            <a:r>
              <a:rPr lang="en-US" dirty="0"/>
              <a:t> to help </a:t>
            </a:r>
          </a:p>
          <a:p>
            <a:r>
              <a:rPr lang="en-US" dirty="0"/>
              <a:t>   cities with infrastructure project preparation </a:t>
            </a:r>
          </a:p>
          <a:p>
            <a:endParaRPr lang="en-US" dirty="0"/>
          </a:p>
          <a:p>
            <a:pPr marL="285750" indent="-285750">
              <a:buFontTx/>
              <a:buChar char="-"/>
            </a:pPr>
            <a:r>
              <a:rPr lang="en-US" sz="2200" b="1" dirty="0">
                <a:solidFill>
                  <a:schemeClr val="accent6">
                    <a:lumMod val="50000"/>
                  </a:schemeClr>
                </a:solidFill>
              </a:rPr>
              <a:t>Global Facility for Disaster and Risk Reduction (GFDRR) </a:t>
            </a:r>
            <a:r>
              <a:rPr lang="en-US" dirty="0"/>
              <a:t>to support urban resilience  </a:t>
            </a:r>
          </a:p>
        </p:txBody>
      </p:sp>
    </p:spTree>
    <p:extLst>
      <p:ext uri="{BB962C8B-B14F-4D97-AF65-F5344CB8AC3E}">
        <p14:creationId xmlns:p14="http://schemas.microsoft.com/office/powerpoint/2010/main" val="18392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02495" y="378991"/>
            <a:ext cx="101034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B5799"/>
                </a:solidFill>
                <a:effectLst/>
                <a:uLnTx/>
                <a:uFillTx/>
                <a:latin typeface="Arial" panose="020B0604020202020204" pitchFamily="34" charset="0"/>
                <a:ea typeface="+mn-ea"/>
                <a:cs typeface="Arial" panose="020B0604020202020204" pitchFamily="34" charset="0"/>
              </a:rPr>
              <a:t>GEF-6 Sustainable Cities: Lessons Learnt</a:t>
            </a:r>
          </a:p>
        </p:txBody>
      </p:sp>
      <p:sp>
        <p:nvSpPr>
          <p:cNvPr id="27" name="Content Placeholder 3">
            <a:extLst>
              <a:ext uri="{FF2B5EF4-FFF2-40B4-BE49-F238E27FC236}">
                <a16:creationId xmlns:a16="http://schemas.microsoft.com/office/drawing/2014/main" id="{574F5192-7C8A-47B1-9A24-07E1B52375CB}"/>
              </a:ext>
            </a:extLst>
          </p:cNvPr>
          <p:cNvSpPr>
            <a:spLocks noGrp="1"/>
          </p:cNvSpPr>
          <p:nvPr>
            <p:ph idx="1"/>
          </p:nvPr>
        </p:nvSpPr>
        <p:spPr>
          <a:xfrm>
            <a:off x="502495" y="1177368"/>
            <a:ext cx="10660805" cy="5737782"/>
          </a:xfrm>
        </p:spPr>
        <p:txBody>
          <a:bodyPr>
            <a:noAutofit/>
          </a:bodyPr>
          <a:lstStyle/>
          <a:p>
            <a:pPr marL="457200" indent="-457200">
              <a:buFont typeface="+mj-lt"/>
              <a:buAutoNum type="arabicPeriod"/>
            </a:pPr>
            <a:r>
              <a:rPr lang="en-US" sz="2400" b="1" dirty="0">
                <a:solidFill>
                  <a:schemeClr val="accent4">
                    <a:lumMod val="50000"/>
                  </a:schemeClr>
                </a:solidFill>
                <a:latin typeface="Arial" panose="020B0604020202020204" pitchFamily="34" charset="0"/>
                <a:cs typeface="Arial" panose="020B0604020202020204" pitchFamily="34" charset="0"/>
              </a:rPr>
              <a:t>Better alignment of the two tracks to build an integrated program: GPSC and city-level projects</a:t>
            </a:r>
          </a:p>
          <a:p>
            <a:pPr lvl="1"/>
            <a:r>
              <a:rPr lang="en-US" sz="2000" dirty="0">
                <a:solidFill>
                  <a:prstClr val="black"/>
                </a:solidFill>
                <a:latin typeface="Arial" panose="020B0604020202020204" pitchFamily="34" charset="0"/>
                <a:cs typeface="Arial" panose="020B0604020202020204" pitchFamily="34" charset="0"/>
              </a:rPr>
              <a:t>The two tracks should have common activities in order to mutually enrich each other and to deliver as one integrated program</a:t>
            </a:r>
          </a:p>
          <a:p>
            <a:pPr lvl="1"/>
            <a:r>
              <a:rPr lang="en-US" sz="2000" dirty="0">
                <a:solidFill>
                  <a:prstClr val="black"/>
                </a:solidFill>
                <a:latin typeface="Arial" panose="020B0604020202020204" pitchFamily="34" charset="0"/>
                <a:cs typeface="Arial" panose="020B0604020202020204" pitchFamily="34" charset="0"/>
              </a:rPr>
              <a:t>Sufficient budget should be allocated under city-level project activities to participate in the global activities</a:t>
            </a:r>
          </a:p>
          <a:p>
            <a:pPr lvl="1"/>
            <a:r>
              <a:rPr lang="en-US" sz="2000" dirty="0">
                <a:solidFill>
                  <a:prstClr val="black"/>
                </a:solidFill>
                <a:latin typeface="Arial" panose="020B0604020202020204" pitchFamily="34" charset="0"/>
                <a:cs typeface="Arial" panose="020B0604020202020204" pitchFamily="34" charset="0"/>
              </a:rPr>
              <a:t>Support from GPSC is closely aligned with city level project activities to bring cutting edge expertise to cities </a:t>
            </a:r>
          </a:p>
          <a:p>
            <a:pPr lvl="1"/>
            <a:endParaRPr lang="en-US" sz="10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US" sz="2400" b="1" dirty="0">
                <a:solidFill>
                  <a:schemeClr val="accent4">
                    <a:lumMod val="50000"/>
                  </a:schemeClr>
                </a:solidFill>
                <a:latin typeface="Arial" panose="020B0604020202020204" pitchFamily="34" charset="0"/>
                <a:cs typeface="Arial" panose="020B0604020202020204" pitchFamily="34" charset="0"/>
              </a:rPr>
              <a:t>More consolidated city level project activities with emphasis on urban sustainability planning and integrated approach to sectoral interventions to maximize global environmental benefits</a:t>
            </a:r>
          </a:p>
          <a:p>
            <a:pPr marL="0" indent="0">
              <a:buNone/>
            </a:pPr>
            <a:endParaRPr lang="en-US" sz="2400" b="1" dirty="0">
              <a:solidFill>
                <a:schemeClr val="accent4">
                  <a:lumMod val="50000"/>
                </a:schemeClr>
              </a:solidFill>
              <a:latin typeface="Arial" panose="020B0604020202020204" pitchFamily="34" charset="0"/>
              <a:cs typeface="Arial" panose="020B0604020202020204" pitchFamily="34" charset="0"/>
            </a:endParaRPr>
          </a:p>
          <a:p>
            <a:pPr marL="0" indent="0">
              <a:buNone/>
            </a:pPr>
            <a:r>
              <a:rPr lang="en-US" sz="2400" b="1" dirty="0">
                <a:solidFill>
                  <a:schemeClr val="accent4">
                    <a:lumMod val="50000"/>
                  </a:schemeClr>
                </a:solidFill>
                <a:latin typeface="Arial" panose="020B0604020202020204" pitchFamily="34" charset="0"/>
                <a:cs typeface="Arial" panose="020B0604020202020204" pitchFamily="34" charset="0"/>
              </a:rPr>
              <a:t>3. Stronger linkage to investment and private sector participation  </a:t>
            </a:r>
          </a:p>
          <a:p>
            <a:pPr lvl="1"/>
            <a:endParaRPr lang="en-US" sz="2000" b="1" dirty="0">
              <a:latin typeface="Arial" panose="020B0604020202020204" pitchFamily="34" charset="0"/>
              <a:cs typeface="Arial" panose="020B0604020202020204" pitchFamily="34" charset="0"/>
            </a:endParaRPr>
          </a:p>
          <a:p>
            <a:pPr marL="457200" lvl="1" indent="0">
              <a:buNone/>
            </a:pPr>
            <a:endParaRPr lang="en-US" sz="1000" dirty="0">
              <a:solidFill>
                <a:prstClr val="black"/>
              </a:solidFill>
              <a:latin typeface="Arial" panose="020B0604020202020204" pitchFamily="34" charset="0"/>
              <a:cs typeface="Arial" panose="020B0604020202020204" pitchFamily="34" charset="0"/>
            </a:endParaRPr>
          </a:p>
          <a:p>
            <a:pPr marL="457200" lvl="1" indent="0">
              <a:buNone/>
            </a:pPr>
            <a:endParaRPr lang="en-US" sz="1400" dirty="0">
              <a:solidFill>
                <a:prstClr val="black"/>
              </a:solidFill>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28" name="Content Placeholder 3">
            <a:extLst>
              <a:ext uri="{FF2B5EF4-FFF2-40B4-BE49-F238E27FC236}">
                <a16:creationId xmlns:a16="http://schemas.microsoft.com/office/drawing/2014/main" id="{28DF9F1F-F54A-41F0-919F-1AB0AF586239}"/>
              </a:ext>
            </a:extLst>
          </p:cNvPr>
          <p:cNvSpPr txBox="1">
            <a:spLocks/>
          </p:cNvSpPr>
          <p:nvPr/>
        </p:nvSpPr>
        <p:spPr>
          <a:xfrm>
            <a:off x="613240" y="5963915"/>
            <a:ext cx="9399463" cy="634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523F7FE-A26C-4920-800F-B0CCB9761CC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9312" y="5949334"/>
            <a:ext cx="1389448" cy="547495"/>
          </a:xfrm>
          <a:prstGeom prst="rect">
            <a:avLst/>
          </a:prstGeom>
        </p:spPr>
      </p:pic>
      <p:pic>
        <p:nvPicPr>
          <p:cNvPr id="8" name="Picture 7">
            <a:extLst>
              <a:ext uri="{FF2B5EF4-FFF2-40B4-BE49-F238E27FC236}">
                <a16:creationId xmlns:a16="http://schemas.microsoft.com/office/drawing/2014/main" id="{213ED3AD-4B4B-4E6B-8680-AAF6E8030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023923"/>
            <a:ext cx="2324907" cy="456203"/>
          </a:xfrm>
          <a:prstGeom prst="rect">
            <a:avLst/>
          </a:prstGeom>
        </p:spPr>
      </p:pic>
    </p:spTree>
    <p:extLst>
      <p:ext uri="{BB962C8B-B14F-4D97-AF65-F5344CB8AC3E}">
        <p14:creationId xmlns:p14="http://schemas.microsoft.com/office/powerpoint/2010/main" val="1075702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02495" y="378991"/>
            <a:ext cx="1056969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B5799"/>
                </a:solidFill>
                <a:effectLst/>
                <a:uLnTx/>
                <a:uFillTx/>
                <a:latin typeface="Arial" panose="020B0604020202020204" pitchFamily="34" charset="0"/>
                <a:ea typeface="+mn-ea"/>
                <a:cs typeface="Arial" panose="020B0604020202020204" pitchFamily="34" charset="0"/>
              </a:rPr>
              <a:t>GEF-7 Sustainable Cities: Selection Criteria (1)</a:t>
            </a:r>
          </a:p>
        </p:txBody>
      </p:sp>
      <p:sp>
        <p:nvSpPr>
          <p:cNvPr id="27" name="Content Placeholder 3">
            <a:extLst>
              <a:ext uri="{FF2B5EF4-FFF2-40B4-BE49-F238E27FC236}">
                <a16:creationId xmlns:a16="http://schemas.microsoft.com/office/drawing/2014/main" id="{574F5192-7C8A-47B1-9A24-07E1B52375CB}"/>
              </a:ext>
            </a:extLst>
          </p:cNvPr>
          <p:cNvSpPr>
            <a:spLocks noGrp="1"/>
          </p:cNvSpPr>
          <p:nvPr>
            <p:ph idx="1"/>
          </p:nvPr>
        </p:nvSpPr>
        <p:spPr>
          <a:xfrm>
            <a:off x="502495" y="1177368"/>
            <a:ext cx="10660805" cy="5737782"/>
          </a:xfrm>
        </p:spPr>
        <p:txBody>
          <a:bodyPr>
            <a:noAutofit/>
          </a:bodyPr>
          <a:lstStyle/>
          <a:p>
            <a:pPr marL="0" indent="0">
              <a:buNone/>
            </a:pPr>
            <a:r>
              <a:rPr lang="en-US" sz="2400" b="1" dirty="0">
                <a:solidFill>
                  <a:schemeClr val="accent4">
                    <a:lumMod val="50000"/>
                  </a:schemeClr>
                </a:solidFill>
                <a:latin typeface="Arial" panose="020B0604020202020204" pitchFamily="34" charset="0"/>
                <a:cs typeface="Arial" panose="020B0604020202020204" pitchFamily="34" charset="0"/>
              </a:rPr>
              <a:t>Criteria for country selection:</a:t>
            </a:r>
          </a:p>
          <a:p>
            <a:pPr marL="457200" indent="-457200">
              <a:buFont typeface="+mj-lt"/>
              <a:buAutoNum type="arabicPeriod"/>
            </a:pPr>
            <a:r>
              <a:rPr lang="en-US" sz="2400" b="1" dirty="0">
                <a:solidFill>
                  <a:schemeClr val="accent4">
                    <a:lumMod val="50000"/>
                  </a:schemeClr>
                </a:solidFill>
                <a:latin typeface="Arial" panose="020B0604020202020204" pitchFamily="34" charset="0"/>
                <a:cs typeface="Arial" panose="020B0604020202020204" pitchFamily="34" charset="0"/>
              </a:rPr>
              <a:t>Transformational impact </a:t>
            </a:r>
          </a:p>
          <a:p>
            <a:pPr lvl="1"/>
            <a:r>
              <a:rPr lang="en-US" sz="2000" dirty="0">
                <a:solidFill>
                  <a:prstClr val="black"/>
                </a:solidFill>
                <a:latin typeface="Arial" panose="020B0604020202020204" pitchFamily="34" charset="0"/>
                <a:cs typeface="Arial" panose="020B0604020202020204" pitchFamily="34" charset="0"/>
              </a:rPr>
              <a:t>Potential to deliver GEB through city projects</a:t>
            </a:r>
          </a:p>
          <a:p>
            <a:pPr lvl="1"/>
            <a:r>
              <a:rPr lang="en-US" sz="2000" dirty="0">
                <a:solidFill>
                  <a:prstClr val="black"/>
                </a:solidFill>
                <a:latin typeface="Arial" panose="020B0604020202020204" pitchFamily="34" charset="0"/>
                <a:cs typeface="Arial" panose="020B0604020202020204" pitchFamily="34" charset="0"/>
              </a:rPr>
              <a:t>Added value through city projects (i.e. uniqueness of the projects in comparison with “usual” projects under the relevant GEF windows </a:t>
            </a:r>
          </a:p>
          <a:p>
            <a:pPr marL="457200" lvl="1" indent="0">
              <a:buNone/>
            </a:pPr>
            <a:endParaRPr lang="en-US" sz="1000" dirty="0">
              <a:solidFill>
                <a:prstClr val="black"/>
              </a:solidFill>
              <a:latin typeface="Arial" panose="020B0604020202020204" pitchFamily="34" charset="0"/>
              <a:cs typeface="Arial" panose="020B0604020202020204" pitchFamily="34" charset="0"/>
            </a:endParaRPr>
          </a:p>
          <a:p>
            <a:pPr marL="457200" indent="-457200">
              <a:buFont typeface="+mj-lt"/>
              <a:buAutoNum type="arabicPeriod"/>
            </a:pPr>
            <a:r>
              <a:rPr lang="en-US" sz="2400" b="1" dirty="0">
                <a:solidFill>
                  <a:schemeClr val="accent4">
                    <a:lumMod val="50000"/>
                  </a:schemeClr>
                </a:solidFill>
                <a:latin typeface="Arial" panose="020B0604020202020204" pitchFamily="34" charset="0"/>
                <a:cs typeface="Arial" panose="020B0604020202020204" pitchFamily="34" charset="0"/>
              </a:rPr>
              <a:t>Leveraging resources </a:t>
            </a:r>
          </a:p>
          <a:p>
            <a:pPr lvl="1"/>
            <a:r>
              <a:rPr lang="en-US" sz="2000" dirty="0">
                <a:solidFill>
                  <a:schemeClr val="accent4">
                    <a:lumMod val="50000"/>
                  </a:schemeClr>
                </a:solidFill>
                <a:latin typeface="Arial" panose="020B0604020202020204" pitchFamily="34" charset="0"/>
                <a:cs typeface="Arial" panose="020B0604020202020204" pitchFamily="34" charset="0"/>
              </a:rPr>
              <a:t>Commitment</a:t>
            </a:r>
            <a:r>
              <a:rPr lang="en-US" sz="2000" b="1" dirty="0">
                <a:solidFill>
                  <a:schemeClr val="accent4">
                    <a:lumMod val="50000"/>
                  </a:schemeClr>
                </a:solidFill>
                <a:latin typeface="Arial" panose="020B0604020202020204" pitchFamily="34" charset="0"/>
                <a:cs typeface="Arial" panose="020B0604020202020204" pitchFamily="34" charset="0"/>
              </a:rPr>
              <a:t> </a:t>
            </a:r>
            <a:r>
              <a:rPr lang="en-US" sz="2000" dirty="0">
                <a:solidFill>
                  <a:schemeClr val="accent4">
                    <a:lumMod val="50000"/>
                  </a:schemeClr>
                </a:solidFill>
                <a:latin typeface="Arial" panose="020B0604020202020204" pitchFamily="34" charset="0"/>
                <a:cs typeface="Arial" panose="020B0604020202020204" pitchFamily="34" charset="0"/>
              </a:rPr>
              <a:t>to leverage resources from public and private financing</a:t>
            </a:r>
          </a:p>
          <a:p>
            <a:pPr marL="457200" lvl="1" indent="0">
              <a:buNone/>
            </a:pPr>
            <a:r>
              <a:rPr lang="en-US" sz="2000" dirty="0">
                <a:solidFill>
                  <a:schemeClr val="accent4">
                    <a:lumMod val="50000"/>
                  </a:schemeClr>
                </a:solidFill>
                <a:latin typeface="Arial" panose="020B0604020202020204" pitchFamily="34" charset="0"/>
                <a:cs typeface="Arial" panose="020B0604020202020204" pitchFamily="34" charset="0"/>
              </a:rPr>
              <a:t> </a:t>
            </a:r>
            <a:endParaRPr lang="en-US" sz="2000" b="1" dirty="0">
              <a:solidFill>
                <a:schemeClr val="accent4">
                  <a:lumMod val="50000"/>
                </a:schemeClr>
              </a:solidFill>
              <a:latin typeface="Arial" panose="020B0604020202020204" pitchFamily="34" charset="0"/>
              <a:cs typeface="Arial" panose="020B0604020202020204" pitchFamily="34" charset="0"/>
            </a:endParaRPr>
          </a:p>
          <a:p>
            <a:pPr marL="0" indent="0">
              <a:buNone/>
            </a:pPr>
            <a:r>
              <a:rPr lang="en-US" sz="2400" b="1" dirty="0">
                <a:solidFill>
                  <a:schemeClr val="accent4">
                    <a:lumMod val="50000"/>
                  </a:schemeClr>
                </a:solidFill>
                <a:latin typeface="Arial" panose="020B0604020202020204" pitchFamily="34" charset="0"/>
                <a:cs typeface="Arial" panose="020B0604020202020204" pitchFamily="34" charset="0"/>
              </a:rPr>
              <a:t>3. Political Will</a:t>
            </a:r>
          </a:p>
          <a:p>
            <a:pPr lvl="1"/>
            <a:r>
              <a:rPr lang="en-US" sz="2000" dirty="0">
                <a:solidFill>
                  <a:schemeClr val="accent4">
                    <a:lumMod val="50000"/>
                  </a:schemeClr>
                </a:solidFill>
                <a:latin typeface="Arial" panose="020B0604020202020204" pitchFamily="34" charset="0"/>
                <a:cs typeface="Arial" panose="020B0604020202020204" pitchFamily="34" charset="0"/>
              </a:rPr>
              <a:t>Country’s national policy or vision for sustainable urban development </a:t>
            </a:r>
          </a:p>
          <a:p>
            <a:pPr lvl="1"/>
            <a:r>
              <a:rPr lang="en-US" sz="2000" dirty="0">
                <a:solidFill>
                  <a:schemeClr val="accent4">
                    <a:lumMod val="50000"/>
                  </a:schemeClr>
                </a:solidFill>
                <a:latin typeface="Arial" panose="020B0604020202020204" pitchFamily="34" charset="0"/>
                <a:cs typeface="Arial" panose="020B0604020202020204" pitchFamily="34" charset="0"/>
              </a:rPr>
              <a:t>Existence of governance structure for coordination of national-state-city levels</a:t>
            </a:r>
          </a:p>
          <a:p>
            <a:pPr lvl="1"/>
            <a:r>
              <a:rPr lang="en-US" sz="2000" dirty="0">
                <a:solidFill>
                  <a:schemeClr val="accent4">
                    <a:lumMod val="50000"/>
                  </a:schemeClr>
                </a:solidFill>
                <a:latin typeface="Arial" panose="020B0604020202020204" pitchFamily="34" charset="0"/>
                <a:cs typeface="Arial" panose="020B0604020202020204" pitchFamily="34" charset="0"/>
              </a:rPr>
              <a:t>Commitment at the national level to strengthen sub-national capacity </a:t>
            </a:r>
          </a:p>
          <a:p>
            <a:pPr lvl="1"/>
            <a:r>
              <a:rPr lang="en-US" sz="2000" dirty="0">
                <a:solidFill>
                  <a:schemeClr val="accent4">
                    <a:lumMod val="50000"/>
                  </a:schemeClr>
                </a:solidFill>
                <a:latin typeface="Arial" panose="020B0604020202020204" pitchFamily="34" charset="0"/>
                <a:cs typeface="Arial" panose="020B0604020202020204" pitchFamily="34" charset="0"/>
              </a:rPr>
              <a:t>Commitment of maximizing impact and duplication of the project within the country  </a:t>
            </a:r>
            <a:r>
              <a:rPr lang="en-US" sz="2000" b="1" dirty="0">
                <a:solidFill>
                  <a:schemeClr val="accent4">
                    <a:lumMod val="50000"/>
                  </a:schemeClr>
                </a:solidFill>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marL="457200" lvl="1" indent="0">
              <a:buNone/>
            </a:pPr>
            <a:endParaRPr lang="en-US" sz="1000" dirty="0">
              <a:solidFill>
                <a:prstClr val="black"/>
              </a:solidFill>
              <a:latin typeface="Arial" panose="020B0604020202020204" pitchFamily="34" charset="0"/>
              <a:cs typeface="Arial" panose="020B0604020202020204" pitchFamily="34" charset="0"/>
            </a:endParaRPr>
          </a:p>
          <a:p>
            <a:pPr marL="457200" lvl="1" indent="0">
              <a:buNone/>
            </a:pPr>
            <a:endParaRPr lang="en-US" sz="1400" dirty="0">
              <a:solidFill>
                <a:prstClr val="black"/>
              </a:solidFill>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28" name="Content Placeholder 3">
            <a:extLst>
              <a:ext uri="{FF2B5EF4-FFF2-40B4-BE49-F238E27FC236}">
                <a16:creationId xmlns:a16="http://schemas.microsoft.com/office/drawing/2014/main" id="{28DF9F1F-F54A-41F0-919F-1AB0AF586239}"/>
              </a:ext>
            </a:extLst>
          </p:cNvPr>
          <p:cNvSpPr txBox="1">
            <a:spLocks/>
          </p:cNvSpPr>
          <p:nvPr/>
        </p:nvSpPr>
        <p:spPr>
          <a:xfrm>
            <a:off x="613240" y="5963915"/>
            <a:ext cx="9399463" cy="634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523F7FE-A26C-4920-800F-B0CCB9761CC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66978" y="6111737"/>
            <a:ext cx="1389448" cy="547495"/>
          </a:xfrm>
          <a:prstGeom prst="rect">
            <a:avLst/>
          </a:prstGeom>
        </p:spPr>
      </p:pic>
      <p:pic>
        <p:nvPicPr>
          <p:cNvPr id="8" name="Picture 7">
            <a:extLst>
              <a:ext uri="{FF2B5EF4-FFF2-40B4-BE49-F238E27FC236}">
                <a16:creationId xmlns:a16="http://schemas.microsoft.com/office/drawing/2014/main" id="{213ED3AD-4B4B-4E6B-8680-AAF6E8030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162985"/>
            <a:ext cx="2324907" cy="456203"/>
          </a:xfrm>
          <a:prstGeom prst="rect">
            <a:avLst/>
          </a:prstGeom>
        </p:spPr>
      </p:pic>
    </p:spTree>
    <p:extLst>
      <p:ext uri="{BB962C8B-B14F-4D97-AF65-F5344CB8AC3E}">
        <p14:creationId xmlns:p14="http://schemas.microsoft.com/office/powerpoint/2010/main" val="2936914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02495" y="378991"/>
            <a:ext cx="104603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B5799"/>
                </a:solidFill>
                <a:effectLst/>
                <a:uLnTx/>
                <a:uFillTx/>
                <a:latin typeface="Arial" panose="020B0604020202020204" pitchFamily="34" charset="0"/>
                <a:ea typeface="+mn-ea"/>
                <a:cs typeface="Arial" panose="020B0604020202020204" pitchFamily="34" charset="0"/>
              </a:rPr>
              <a:t>GEF-7 Sustainable Cities: Selection Criteria (2)</a:t>
            </a:r>
          </a:p>
        </p:txBody>
      </p:sp>
      <p:sp>
        <p:nvSpPr>
          <p:cNvPr id="27" name="Content Placeholder 3">
            <a:extLst>
              <a:ext uri="{FF2B5EF4-FFF2-40B4-BE49-F238E27FC236}">
                <a16:creationId xmlns:a16="http://schemas.microsoft.com/office/drawing/2014/main" id="{574F5192-7C8A-47B1-9A24-07E1B52375CB}"/>
              </a:ext>
            </a:extLst>
          </p:cNvPr>
          <p:cNvSpPr>
            <a:spLocks noGrp="1"/>
          </p:cNvSpPr>
          <p:nvPr>
            <p:ph idx="1"/>
          </p:nvPr>
        </p:nvSpPr>
        <p:spPr>
          <a:xfrm>
            <a:off x="502495" y="1177368"/>
            <a:ext cx="11553670" cy="5737782"/>
          </a:xfrm>
        </p:spPr>
        <p:txBody>
          <a:bodyPr>
            <a:noAutofit/>
          </a:bodyPr>
          <a:lstStyle/>
          <a:p>
            <a:pPr marL="0" indent="0">
              <a:buNone/>
            </a:pPr>
            <a:r>
              <a:rPr lang="en-US" sz="2400" b="1" dirty="0">
                <a:solidFill>
                  <a:schemeClr val="accent4">
                    <a:lumMod val="50000"/>
                  </a:schemeClr>
                </a:solidFill>
                <a:latin typeface="Arial" panose="020B0604020202020204" pitchFamily="34" charset="0"/>
                <a:cs typeface="Arial" panose="020B0604020202020204" pitchFamily="34" charset="0"/>
              </a:rPr>
              <a:t>Criteria for city selection:</a:t>
            </a:r>
          </a:p>
          <a:p>
            <a:pPr marL="457200" indent="-457200">
              <a:buFont typeface="+mj-lt"/>
              <a:buAutoNum type="arabicPeriod"/>
            </a:pPr>
            <a:r>
              <a:rPr lang="en-US" sz="2400" b="1" dirty="0">
                <a:solidFill>
                  <a:schemeClr val="accent4">
                    <a:lumMod val="50000"/>
                  </a:schemeClr>
                </a:solidFill>
                <a:latin typeface="Arial" panose="020B0604020202020204" pitchFamily="34" charset="0"/>
                <a:cs typeface="Arial" panose="020B0604020202020204" pitchFamily="34" charset="0"/>
              </a:rPr>
              <a:t>Transformational impact </a:t>
            </a:r>
          </a:p>
          <a:p>
            <a:pPr lvl="1"/>
            <a:r>
              <a:rPr lang="en-US" sz="2000" dirty="0">
                <a:solidFill>
                  <a:prstClr val="black"/>
                </a:solidFill>
                <a:latin typeface="Arial" panose="020B0604020202020204" pitchFamily="34" charset="0"/>
                <a:cs typeface="Arial" panose="020B0604020202020204" pitchFamily="34" charset="0"/>
              </a:rPr>
              <a:t>Following integrated approach to developing and strengthening </a:t>
            </a:r>
            <a:r>
              <a:rPr lang="en-US" sz="2000" b="1" dirty="0">
                <a:solidFill>
                  <a:prstClr val="black"/>
                </a:solidFill>
                <a:latin typeface="Arial" panose="020B0604020202020204" pitchFamily="34" charset="0"/>
                <a:cs typeface="Arial" panose="020B0604020202020204" pitchFamily="34" charset="0"/>
              </a:rPr>
              <a:t>sustainable urban planning</a:t>
            </a:r>
          </a:p>
          <a:p>
            <a:pPr lvl="1"/>
            <a:r>
              <a:rPr lang="en-US" sz="2000" dirty="0">
                <a:solidFill>
                  <a:prstClr val="black"/>
                </a:solidFill>
                <a:latin typeface="Arial" panose="020B0604020202020204" pitchFamily="34" charset="0"/>
                <a:cs typeface="Arial" panose="020B0604020202020204" pitchFamily="34" charset="0"/>
              </a:rPr>
              <a:t>Integration of multiple sectors</a:t>
            </a:r>
            <a:r>
              <a:rPr lang="en-US" sz="2000" b="1" dirty="0">
                <a:solidFill>
                  <a:prstClr val="black"/>
                </a:solidFill>
                <a:latin typeface="Arial" panose="020B0604020202020204" pitchFamily="34" charset="0"/>
                <a:cs typeface="Arial" panose="020B0604020202020204" pitchFamily="34" charset="0"/>
              </a:rPr>
              <a:t> </a:t>
            </a:r>
          </a:p>
          <a:p>
            <a:pPr marL="457200" indent="-457200">
              <a:buFont typeface="+mj-lt"/>
              <a:buAutoNum type="arabicPeriod"/>
            </a:pPr>
            <a:r>
              <a:rPr lang="en-US" sz="2400" b="1" dirty="0">
                <a:solidFill>
                  <a:schemeClr val="accent4">
                    <a:lumMod val="50000"/>
                  </a:schemeClr>
                </a:solidFill>
                <a:latin typeface="Arial" panose="020B0604020202020204" pitchFamily="34" charset="0"/>
                <a:cs typeface="Arial" panose="020B0604020202020204" pitchFamily="34" charset="0"/>
              </a:rPr>
              <a:t>Leveraging resources </a:t>
            </a:r>
          </a:p>
          <a:p>
            <a:pPr lvl="1"/>
            <a:r>
              <a:rPr lang="en-US" sz="2000" dirty="0">
                <a:solidFill>
                  <a:schemeClr val="accent4">
                    <a:lumMod val="50000"/>
                  </a:schemeClr>
                </a:solidFill>
                <a:latin typeface="Arial" panose="020B0604020202020204" pitchFamily="34" charset="0"/>
                <a:cs typeface="Arial" panose="020B0604020202020204" pitchFamily="34" charset="0"/>
              </a:rPr>
              <a:t>Significant amount of co-financing secured for investment</a:t>
            </a:r>
          </a:p>
          <a:p>
            <a:pPr lvl="1"/>
            <a:r>
              <a:rPr lang="en-US" sz="2000" dirty="0">
                <a:solidFill>
                  <a:schemeClr val="accent4">
                    <a:lumMod val="50000"/>
                  </a:schemeClr>
                </a:solidFill>
                <a:latin typeface="Arial" panose="020B0604020202020204" pitchFamily="34" charset="0"/>
                <a:cs typeface="Arial" panose="020B0604020202020204" pitchFamily="34" charset="0"/>
              </a:rPr>
              <a:t>Existence of the mechanism to engage private sector </a:t>
            </a:r>
          </a:p>
          <a:p>
            <a:pPr marL="457200" lvl="1" indent="0">
              <a:buNone/>
            </a:pPr>
            <a:r>
              <a:rPr lang="en-US" sz="2000" dirty="0">
                <a:solidFill>
                  <a:schemeClr val="accent4">
                    <a:lumMod val="50000"/>
                  </a:schemeClr>
                </a:solidFill>
                <a:latin typeface="Arial" panose="020B0604020202020204" pitchFamily="34" charset="0"/>
                <a:cs typeface="Arial" panose="020B0604020202020204" pitchFamily="34" charset="0"/>
              </a:rPr>
              <a:t> </a:t>
            </a:r>
            <a:endParaRPr lang="en-US" sz="2000" b="1" dirty="0">
              <a:solidFill>
                <a:schemeClr val="accent4">
                  <a:lumMod val="50000"/>
                </a:schemeClr>
              </a:solidFill>
              <a:latin typeface="Arial" panose="020B0604020202020204" pitchFamily="34" charset="0"/>
              <a:cs typeface="Arial" panose="020B0604020202020204" pitchFamily="34" charset="0"/>
            </a:endParaRPr>
          </a:p>
          <a:p>
            <a:pPr marL="0" indent="0">
              <a:buNone/>
            </a:pPr>
            <a:r>
              <a:rPr lang="en-US" sz="2400" b="1" dirty="0">
                <a:solidFill>
                  <a:schemeClr val="accent4">
                    <a:lumMod val="50000"/>
                  </a:schemeClr>
                </a:solidFill>
                <a:latin typeface="Arial" panose="020B0604020202020204" pitchFamily="34" charset="0"/>
                <a:cs typeface="Arial" panose="020B0604020202020204" pitchFamily="34" charset="0"/>
              </a:rPr>
              <a:t>3. Political Will</a:t>
            </a:r>
          </a:p>
          <a:p>
            <a:pPr lvl="1"/>
            <a:r>
              <a:rPr lang="en-US" sz="2000" dirty="0">
                <a:solidFill>
                  <a:schemeClr val="accent4">
                    <a:lumMod val="50000"/>
                  </a:schemeClr>
                </a:solidFill>
                <a:latin typeface="Arial" panose="020B0604020202020204" pitchFamily="34" charset="0"/>
                <a:cs typeface="Arial" panose="020B0604020202020204" pitchFamily="34" charset="0"/>
              </a:rPr>
              <a:t>City’s leadership’s track record toward sustainability (evidenced in city planning and implementation; engagement with global city networks) </a:t>
            </a:r>
          </a:p>
          <a:p>
            <a:pPr lvl="1"/>
            <a:r>
              <a:rPr lang="en-US" sz="2000" dirty="0">
                <a:latin typeface="Arial" panose="020B0604020202020204" pitchFamily="34" charset="0"/>
                <a:cs typeface="Arial" panose="020B0604020202020204" pitchFamily="34" charset="0"/>
              </a:rPr>
              <a:t>Commitment to participate in the Global Platform for Sustainable Cities</a:t>
            </a:r>
          </a:p>
          <a:p>
            <a:pPr marL="457200" lvl="1" indent="0">
              <a:buNone/>
            </a:pPr>
            <a:endParaRPr lang="en-US" sz="1000" dirty="0">
              <a:solidFill>
                <a:prstClr val="black"/>
              </a:solidFill>
              <a:latin typeface="Arial" panose="020B0604020202020204" pitchFamily="34" charset="0"/>
              <a:cs typeface="Arial" panose="020B0604020202020204" pitchFamily="34" charset="0"/>
            </a:endParaRPr>
          </a:p>
          <a:p>
            <a:pPr marL="457200" lvl="1" indent="0">
              <a:buNone/>
            </a:pPr>
            <a:endParaRPr lang="en-US" sz="1400" dirty="0">
              <a:solidFill>
                <a:prstClr val="black"/>
              </a:solidFill>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28" name="Content Placeholder 3">
            <a:extLst>
              <a:ext uri="{FF2B5EF4-FFF2-40B4-BE49-F238E27FC236}">
                <a16:creationId xmlns:a16="http://schemas.microsoft.com/office/drawing/2014/main" id="{28DF9F1F-F54A-41F0-919F-1AB0AF586239}"/>
              </a:ext>
            </a:extLst>
          </p:cNvPr>
          <p:cNvSpPr txBox="1">
            <a:spLocks/>
          </p:cNvSpPr>
          <p:nvPr/>
        </p:nvSpPr>
        <p:spPr>
          <a:xfrm>
            <a:off x="613240" y="5963915"/>
            <a:ext cx="9399463" cy="634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523F7FE-A26C-4920-800F-B0CCB9761CC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66978" y="6111737"/>
            <a:ext cx="1389448" cy="547495"/>
          </a:xfrm>
          <a:prstGeom prst="rect">
            <a:avLst/>
          </a:prstGeom>
        </p:spPr>
      </p:pic>
      <p:pic>
        <p:nvPicPr>
          <p:cNvPr id="8" name="Picture 7">
            <a:extLst>
              <a:ext uri="{FF2B5EF4-FFF2-40B4-BE49-F238E27FC236}">
                <a16:creationId xmlns:a16="http://schemas.microsoft.com/office/drawing/2014/main" id="{213ED3AD-4B4B-4E6B-8680-AAF6E8030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574" y="6162985"/>
            <a:ext cx="2324907" cy="456203"/>
          </a:xfrm>
          <a:prstGeom prst="rect">
            <a:avLst/>
          </a:prstGeom>
        </p:spPr>
      </p:pic>
    </p:spTree>
    <p:extLst>
      <p:ext uri="{BB962C8B-B14F-4D97-AF65-F5344CB8AC3E}">
        <p14:creationId xmlns:p14="http://schemas.microsoft.com/office/powerpoint/2010/main" val="73913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11620B4E1FB242893BB21B81B4114D" ma:contentTypeVersion="10" ma:contentTypeDescription="Create a new document." ma:contentTypeScope="" ma:versionID="08f2d36b53d2b5708d2a840a8b4092c0">
  <xsd:schema xmlns:xsd="http://www.w3.org/2001/XMLSchema" xmlns:xs="http://www.w3.org/2001/XMLSchema" xmlns:p="http://schemas.microsoft.com/office/2006/metadata/properties" xmlns:ns2="94197e5e-dd28-4797-a7cd-7daa148326d5" xmlns:ns3="cc28e3f5-1d75-4222-a5b9-8ac29fe7af73" targetNamespace="http://schemas.microsoft.com/office/2006/metadata/properties" ma:root="true" ma:fieldsID="32a23836bbae5b38e7a26545fd7170a7" ns2:_="" ns3:_="">
    <xsd:import namespace="94197e5e-dd28-4797-a7cd-7daa148326d5"/>
    <xsd:import namespace="cc28e3f5-1d75-4222-a5b9-8ac29fe7af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97e5e-dd28-4797-a7cd-7daa14832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28e3f5-1d75-4222-a5b9-8ac29fe7af7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c28e3f5-1d75-4222-a5b9-8ac29fe7af73">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E486A-914F-4E4A-A2BC-759900053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197e5e-dd28-4797-a7cd-7daa148326d5"/>
    <ds:schemaRef ds:uri="cc28e3f5-1d75-4222-a5b9-8ac29fe7a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613FB5-D3D2-4EF6-8DE0-79AD1629ACAB}">
  <ds:schemaRef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www.w3.org/XML/1998/namespace"/>
    <ds:schemaRef ds:uri="http://purl.org/dc/terms/"/>
    <ds:schemaRef ds:uri="cc28e3f5-1d75-4222-a5b9-8ac29fe7af73"/>
    <ds:schemaRef ds:uri="94197e5e-dd28-4797-a7cd-7daa148326d5"/>
    <ds:schemaRef ds:uri="http://schemas.microsoft.com/office/2006/metadata/properties"/>
  </ds:schemaRefs>
</ds:datastoreItem>
</file>

<file path=customXml/itemProps3.xml><?xml version="1.0" encoding="utf-8"?>
<ds:datastoreItem xmlns:ds="http://schemas.openxmlformats.org/officeDocument/2006/customXml" ds:itemID="{DC9C826B-5C72-41D6-B65D-30C9BB0AEE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10114</TotalTime>
  <Words>1017</Words>
  <Application>Microsoft Office PowerPoint</Application>
  <PresentationFormat>Widescreen</PresentationFormat>
  <Paragraphs>201</Paragraphs>
  <Slides>15</Slides>
  <Notes>14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15</vt:i4>
      </vt:variant>
    </vt:vector>
  </HeadingPairs>
  <TitlesOfParts>
    <vt:vector size="25" baseType="lpstr">
      <vt:lpstr>Arial</vt:lpstr>
      <vt:lpstr>Calibri</vt:lpstr>
      <vt:lpstr>Calibri Light</vt:lpstr>
      <vt:lpstr>Wingdings</vt:lpstr>
      <vt:lpstr>Office Theme</vt:lpstr>
      <vt:lpstr>1_Office Theme</vt:lpstr>
      <vt:lpstr>3_Office Theme</vt:lpstr>
      <vt:lpstr>2_Office Theme</vt:lpstr>
      <vt:lpstr>4_Office Theme</vt:lpstr>
      <vt:lpstr>5_Office Theme</vt:lpstr>
      <vt:lpstr>PowerPoint Presentation</vt:lpstr>
      <vt:lpstr>PowerPoint Presentation</vt:lpstr>
      <vt:lpstr>GPSC Objective  To offer a knowledge platform for cities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Xueman Wang</dc:creator>
  <cp:lastModifiedBy>Xueman Wang</cp:lastModifiedBy>
  <cp:revision>437</cp:revision>
  <cp:lastPrinted>2018-06-22T10:45:33Z</cp:lastPrinted>
  <dcterms:created xsi:type="dcterms:W3CDTF">2016-11-24T07:04:21Z</dcterms:created>
  <dcterms:modified xsi:type="dcterms:W3CDTF">2018-11-27T14:15:54Z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0x010100FB11620B4E1FB242893BB21B81B4114D</vt:lpwstr>
  </property>
  <property fmtid="{D5CDD505-2E9C-101B-9397-08002B2CF9AE}" pid="3" name="Order">
    <vt:r8>2886800</vt:r8>
  </property>
  <property fmtid="{D5CDD505-2E9C-101B-9397-08002B2CF9AE}" pid="4" name="ComplianceAssetId">
    <vt:lpwstr/>
  </property>
</Properties>
</file>